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BBBC-B356-4D31-A329-90388777FE8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8179-4791-45F7-91BD-F98EE369C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BBBC-B356-4D31-A329-90388777FE8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28179-4791-45F7-91BD-F98EE369C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9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8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Доля взрослых пациентов с установленным диагнозом сахарный диабет, выявленным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впервые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профилактических медицинских осмотрах и диспансеризации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за период, от общего числа взрослых пациентов с впервые в жизни установленным диагнозом сахарный диабет за период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Выполнение плана вакцинации взрослых граждан по эпидемиологическим показаниям за период (коронавирусная инфекция </a:t>
            </a:r>
            <a:br>
              <a:rPr lang="ru-RU" sz="22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COVID-19)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8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Доля взрослых пациентов с болезнями системы кровообращения, имеющих высокий риск преждевременной смерти,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состоящих под диспансерным наблюдением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, от общего числа взрослых пациентов с болезнями системы кровообращения, имеющих высокий риск преждевременной смерти, за период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1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Число взрослых пациентов с болезнями системы кровообращения, имеющих высокий риск преждевременной смерти, которым за период оказана медицинская помощь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в неотложной форме и (или) скорая медицинская помощь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, от общего числа взрослых пациентов с болезнями системы кровообращения, имеющих высокий риск преждевременной смерти, за период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6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2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Доля 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взрослых пациентов с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болезнями системы кровообращения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, в отношении которых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установлено диспансерное наблюдение 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за период, от общего числа взрослых пациентов с впервые в жизни установленным диагнозом болезни системы кровообращения за период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3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2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Доля 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взрослых пациентов с установленным диагнозом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хроническая обструктивная болезнь легких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, в отношении которых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установлено диспансерное наблюдение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за период, от общего числа взрослых пациентов с впервые в жизни установленным диагнозом хроническая обструктивная болезнь легких за период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97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Доля взрослых пациентов с установленным диагнозом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сахарный диабет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, в отношении которых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установлено диспансерное наблюдение 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за период, от общего числа взрослых пациентов с впервые в жизни установленным диагнозом сахарный диабет за период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6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Доля взрослых пациентов,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госпитализированных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за период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по экстренным показаниям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в связи с обострением (декомпенсацией) состояний, по поводу которых пациент находится под диспансерным наблюдением, от общего числа взрослых пациентов, находящихся под диспансерным наблюдением </a:t>
            </a:r>
            <a:b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за период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05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Доля взрослых пациентов,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повторно госпитализированных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за период по причине заболеваний сердечно-сосудистой системы или их осложнений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в течение года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с момента предыдущей госпитализации, от общего числа взрослых пациентов, госпитализированных за период по причине заболеваний сердечно-сосудистой системы или их осложнений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10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Доля взрослых пациентов, находящихся под диспансерным наблюдением по поводу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сахарного диабета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, у которых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впервые зарегистрированы осложнения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за период (диабетическая ретинопатия, диабетическая стопа), от общего числа взрослых пациентов, находящихся под диспансерным наблюдением по поводу сахарного диабета за период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-20029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2345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2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Смертность прикрепленного </a:t>
            </a:r>
            <a:br>
              <a:rPr lang="ru-RU" sz="24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населения в возрасте от 30 до 69 лет </a:t>
            </a:r>
            <a:br>
              <a:rPr lang="ru-RU" sz="24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за период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4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2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Число </a:t>
            </a:r>
            <a:r>
              <a:rPr lang="ru-RU" sz="24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умерших</a:t>
            </a:r>
            <a:r>
              <a:rPr lang="ru-RU" sz="2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за период, находящихся </a:t>
            </a:r>
            <a:r>
              <a:rPr lang="ru-RU" sz="24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под диспансерным наблюдением</a:t>
            </a:r>
            <a:r>
              <a:rPr lang="ru-RU" sz="2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, от общего числа взрослых пациентов, находящихся под диспансерным наблюдением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61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Охват вакцинацией детей в рамках Национального календаря прививок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78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8-22. 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Доля детей, в отношении которых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установлено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диспансерное наблюдение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по поводу </a:t>
            </a:r>
            <a:b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болезней костно-мышечной системы и соединительной ткани;</a:t>
            </a:r>
            <a:b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болезней глаза и его придаточного аппарата;</a:t>
            </a:r>
            <a:b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болезней органов пищеварения;</a:t>
            </a:r>
            <a:b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болезней органов кровообращения;</a:t>
            </a:r>
            <a:b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болезней эндокринной системы за период, от общего числа детей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с впервые в жизни установленными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диагнозами за период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03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ru-RU" sz="2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Смертность детей в возрасте 0-17 лет </a:t>
            </a:r>
            <a:br>
              <a:rPr lang="ru-RU" sz="24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за период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15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ru-RU" sz="19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Доля женщин, отказавшихся от искусственного прерывания беременности, от числа женщин, прошедших доабортное консультирование за период</a:t>
            </a:r>
            <a:br>
              <a:rPr lang="ru-RU" sz="19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9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9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9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9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9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25. Доля беременных женщин, вакцинированных от коронавирусной инфекции COVID-19, за период, от числа женщин, состоящих на учете по беременности и родам на начало периода</a:t>
            </a:r>
            <a:br>
              <a:rPr lang="ru-RU" sz="19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9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9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9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9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9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9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9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28. Доля беременных женщин, прошедших скрининг в части оценки антенатального развития плода за период, от общего числа женщин, состоявших на учете по поводу беременности и родов за период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88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 </a:t>
            </a:r>
            <a:r>
              <a:rPr lang="ru-RU" sz="1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Доля женщин с установленным диагнозом злокачественное новообразование </a:t>
            </a:r>
            <a:r>
              <a:rPr lang="ru-RU" sz="18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шейки матки</a:t>
            </a:r>
            <a:r>
              <a:rPr lang="ru-RU" sz="1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, выявленным </a:t>
            </a:r>
            <a:r>
              <a:rPr lang="ru-RU" sz="18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впервые при диспансеризации</a:t>
            </a:r>
            <a:r>
              <a:rPr lang="ru-RU" sz="1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, от общего числа женщин с установленным диагнозом злокачественное новообразование шейки матки за период</a:t>
            </a:r>
            <a:br>
              <a:rPr lang="ru-RU" sz="18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b="1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27. Доля женщин с установленным диагнозом злокачественное новообразование </a:t>
            </a:r>
            <a:r>
              <a:rPr lang="ru-RU" sz="18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молочной железы</a:t>
            </a:r>
            <a:r>
              <a:rPr lang="ru-RU" sz="1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, выявленным </a:t>
            </a:r>
            <a:r>
              <a:rPr lang="ru-RU" sz="18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впервые при диспансеризации</a:t>
            </a:r>
            <a:r>
              <a:rPr lang="ru-RU" sz="1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, от общего числа женщин с установленным диагнозом злокачественное новообразование молочной железы за период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13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результативности деятельности медицинских организаций за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квартал 2022 года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26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результативности деятельности медицинских организаций за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квартал 2022 года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98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708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4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5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Доля врачебных посещений с профилактической целью за период, </a:t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числа посещений за период (включая посещения на дому)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Доля взрослых пациентов с болезнями системы кровообращения, выявленными </a:t>
            </a:r>
            <a:r>
              <a:rPr lang="ru-RU" sz="2000" b="1" u="sng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впервые</a:t>
            </a:r>
            <a:r>
              <a:rPr lang="ru-RU" sz="2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sz="2000" b="1" u="sng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профилактических медицинских осмотрах и диспансеризации</a:t>
            </a:r>
            <a:r>
              <a:rPr lang="ru-RU" sz="2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период, от общего числа взрослых пациентов с болезнями системы кровообращения с впервые в жизни установленным диагнозом за период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9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Доля взрослых пациентов с установленным диагнозом злокачественное новообразование, выявленным </a:t>
            </a:r>
            <a:r>
              <a:rPr lang="ru-RU" sz="2000" b="1" u="sng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впервые</a:t>
            </a:r>
            <a:r>
              <a:rPr lang="ru-RU" sz="2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2000" b="1" u="sng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профилактических медицинских осмотрах и диспансеризации </a:t>
            </a:r>
            <a:r>
              <a:rPr lang="ru-RU" sz="2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период, от общего числа взрослых пациентов с впервые в жизни установленным диагнозом злокачественное новообразование за период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0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Доля взрослых пациентов с установленным диагнозом хроническая обструктивная болезнь легких, выявленным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впервые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sz="2000" b="1" u="sng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профилактических медицинских осмотрах и диспансеризации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за период, от общего числа взрослых пациентов с впервые в жизни установленным диагнозом хроническая обструктивная легочная болезнь за период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689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Широкоэкранный</PresentationFormat>
  <Paragraphs>23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Доля врачебных посещений с профилактической целью за период,  от общего числа посещений за период (включая посещения на дому)</vt:lpstr>
      <vt:lpstr>2. Доля взрослых пациентов с болезнями системы кровообращения, выявленными впервые при профилактических медицинских осмотрах и диспансеризации за период, от общего числа взрослых пациентов с болезнями системы кровообращения с впервые в жизни установленным диагнозом за период</vt:lpstr>
      <vt:lpstr>3. Доля взрослых пациентов с установленным диагнозом злокачественное новообразование, выявленным впервые при профилактических медицинских осмотрах и диспансеризации за период, от общего числа взрослых пациентов с впервые в жизни установленным диагнозом злокачественное новообразование за период</vt:lpstr>
      <vt:lpstr>4. Доля взрослых пациентов с установленным диагнозом хроническая обструктивная болезнь легких, выявленным впервые при профилактических медицинских осмотрах и диспансеризации за период, от общего числа взрослых пациентов с впервые в жизни установленным диагнозом хроническая обструктивная легочная болезнь за период</vt:lpstr>
      <vt:lpstr>5. Доля взрослых пациентов с установленным диагнозом сахарный диабет, выявленным впервые при профилактических медицинских осмотрах и диспансеризации за период, от общего числа взрослых пациентов с впервые в жизни установленным диагнозом сахарный диабет за период</vt:lpstr>
      <vt:lpstr>6. Выполнение плана вакцинации взрослых граждан по эпидемиологическим показаниям за период (коронавирусная инфекция  COVID-19)</vt:lpstr>
      <vt:lpstr>7. Доля взрослых пациентов с болезнями системы кровообращения, имеющих высокий риск преждевременной смерти, состоящих под диспансерным наблюдением, от общего числа взрослых пациентов с болезнями системы кровообращения, имеющих высокий риск преждевременной смерти, за период</vt:lpstr>
      <vt:lpstr>8. Число взрослых пациентов с болезнями системы кровообращения, имеющих высокий риск преждевременной смерти, которым за период оказана медицинская помощь в неотложной форме и (или) скорая медицинская помощь, от общего числа взрослых пациентов с болезнями системы кровообращения, имеющих высокий риск преждевременной смерти, за период</vt:lpstr>
      <vt:lpstr>9. Доля взрослых пациентов с болезнями системы кровообращения, в отношении которых установлено диспансерное наблюдение за период, от общего числа взрослых пациентов с впервые в жизни установленным диагнозом болезни системы кровообращения за период</vt:lpstr>
      <vt:lpstr>10. Доля взрослых пациентов с установленным диагнозом хроническая обструктивная болезнь легких, в отношении которых установлено диспансерное наблюдение за период, от общего числа взрослых пациентов с впервые в жизни установленным диагнозом хроническая обструктивная болезнь легких за период</vt:lpstr>
      <vt:lpstr>11. Доля взрослых пациентов с установленным диагнозом сахарный диабет, в отношении которых установлено диспансерное наблюдение за период, от общего числа взрослых пациентов с впервые в жизни установленным диагнозом сахарный диабет за период</vt:lpstr>
      <vt:lpstr>12. Доля взрослых пациентов, госпитализированных за период по экстренным показаниям в связи с обострением (декомпенсацией) состояний, по поводу которых пациент находится под диспансерным наблюдением, от общего числа взрослых пациентов, находящихся под диспансерным наблюдением  за период</vt:lpstr>
      <vt:lpstr> 13. Доля взрослых пациентов, повторно госпитализированных за период по причине заболеваний сердечно-сосудистой системы или их осложнений в течение года с момента предыдущей госпитализации, от общего числа взрослых пациентов, госпитализированных за период по причине заболеваний сердечно-сосудистой системы или их осложнений</vt:lpstr>
      <vt:lpstr> 14. Доля взрослых пациентов, находящихся под диспансерным наблюдением по поводу сахарного диабета, у которых впервые зарегистрированы осложнения за период (диабетическая ретинопатия, диабетическая стопа), от общего числа взрослых пациентов, находящихся под диспансерным наблюдением по поводу сахарного диабета за период</vt:lpstr>
      <vt:lpstr> 15. Смертность прикрепленного  населения в возрасте от 30 до 69 лет  за период</vt:lpstr>
      <vt:lpstr> 16. Число умерших за период, находящихся под диспансерным наблюдением, от общего числа взрослых пациентов, находящихся под диспансерным наблюдением</vt:lpstr>
      <vt:lpstr>17. Охват вакцинацией детей в рамках Национального календаря прививок</vt:lpstr>
      <vt:lpstr>18-22. Доля детей, в отношении которых установлено диспансерное наблюдение по поводу  - болезней костно-мышечной системы и соединительной ткани; - болезней глаза и его придаточного аппарата; - болезней органов пищеварения; - болезней органов кровообращения; - болезней эндокринной системы за период, от общего числа детей с впервые в жизни установленными диагнозами за период</vt:lpstr>
      <vt:lpstr> 23. Смертность детей в возрасте 0-17 лет  за период</vt:lpstr>
      <vt:lpstr>  24. Доля женщин, отказавшихся от искусственного прерывания беременности, от числа женщин, прошедших доабортное консультирование за период   25. Доля беременных женщин, вакцинированных от коронавирусной инфекции COVID-19, за период, от числа женщин, состоящих на учете по беременности и родам на начало периода    28. Доля беременных женщин, прошедших скрининг в части оценки антенатального развития плода за период, от общего числа женщин, состоявших на учете по поводу беременности и родов за период</vt:lpstr>
      <vt:lpstr>26. Доля женщин с установленным диагнозом злокачественное новообразование шейки матки, выявленным впервые при диспансеризации, от общего числа женщин с установленным диагнозом злокачественное новообразование шейки матки за период  27. Доля женщин с установленным диагнозом злокачественное новообразование молочной железы, выявленным впервые при диспансеризации, от общего числа женщин с установленным диагнозом злокачественное новообразование молочной железы за период</vt:lpstr>
      <vt:lpstr>Показатели результативности деятельности медицинских организаций за I квартал 2022 года</vt:lpstr>
      <vt:lpstr>Показатели результативности деятельности медицинских организаций за I квартал 2022 года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Викторовна Ястребова</dc:creator>
  <cp:lastModifiedBy>Наталья Викторовна Ястребова</cp:lastModifiedBy>
  <cp:revision>2</cp:revision>
  <dcterms:created xsi:type="dcterms:W3CDTF">2022-05-26T05:06:58Z</dcterms:created>
  <dcterms:modified xsi:type="dcterms:W3CDTF">2022-05-26T05:07:38Z</dcterms:modified>
</cp:coreProperties>
</file>