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6" r:id="rId2"/>
    <p:sldId id="371" r:id="rId3"/>
    <p:sldId id="359" r:id="rId4"/>
    <p:sldId id="353" r:id="rId5"/>
    <p:sldId id="366" r:id="rId6"/>
    <p:sldId id="368" r:id="rId7"/>
    <p:sldId id="364" r:id="rId8"/>
    <p:sldId id="369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4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27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ru-RU" sz="2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 - %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Лист1!$A$1:$M$1</c:f>
              <c:strCache>
                <c:ptCount val="13"/>
                <c:pt idx="0">
                  <c:v>Прочие </c:v>
                </c:pt>
                <c:pt idx="1">
                  <c:v>О выборе МО</c:v>
                </c:pt>
                <c:pt idx="2">
                  <c:v>О выборе врача</c:v>
                </c:pt>
                <c:pt idx="3">
                  <c:v>О выборе или замене СМО</c:v>
                </c:pt>
                <c:pt idx="4">
                  <c:v>Организация работы МО</c:v>
                </c:pt>
                <c:pt idx="5">
                  <c:v>О санит-гигиеническом состоянии МО</c:v>
                </c:pt>
                <c:pt idx="6">
                  <c:v>Об этике медработников</c:v>
                </c:pt>
                <c:pt idx="7">
                  <c:v>О КМП</c:v>
                </c:pt>
                <c:pt idx="8">
                  <c:v>О лекарственном обеспечении</c:v>
                </c:pt>
                <c:pt idx="9">
                  <c:v>Об отказе в оказании МП</c:v>
                </c:pt>
                <c:pt idx="10">
                  <c:v>О взимании денежных средств</c:v>
                </c:pt>
                <c:pt idx="11">
                  <c:v>О видах, качестве и условиях предоставления МП</c:v>
                </c:pt>
                <c:pt idx="12">
                  <c:v>Обеспечение полисами ОМС</c:v>
                </c:pt>
              </c:strCache>
            </c:strRef>
          </c:cat>
          <c:val>
            <c:numRef>
              <c:f>Лист1!$A$2:$M$2</c:f>
              <c:numCache>
                <c:formatCode>General</c:formatCode>
                <c:ptCount val="13"/>
                <c:pt idx="0">
                  <c:v>5</c:v>
                </c:pt>
                <c:pt idx="1">
                  <c:v>22</c:v>
                </c:pt>
                <c:pt idx="2">
                  <c:v>12</c:v>
                </c:pt>
                <c:pt idx="3">
                  <c:v>6</c:v>
                </c:pt>
                <c:pt idx="4">
                  <c:v>7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6</c:v>
                </c:pt>
                <c:pt idx="12">
                  <c:v>33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85039568"/>
        <c:axId val="285039960"/>
      </c:barChart>
      <c:catAx>
        <c:axId val="285039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5039960"/>
        <c:crosses val="autoZero"/>
        <c:auto val="1"/>
        <c:lblAlgn val="ctr"/>
        <c:lblOffset val="100"/>
        <c:noMultiLvlLbl val="0"/>
      </c:catAx>
      <c:valAx>
        <c:axId val="28503996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503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обоснованных жалоб за 1 квартал 2017 год - %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ru-RU" sz="22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4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1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15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6550282885522405"/>
                  <c:y val="-3.6766755513458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806102319685181"/>
                  <c:y val="-0.1709770264561811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Организация работы МО</c:v>
                </c:pt>
                <c:pt idx="1">
                  <c:v>КМП</c:v>
                </c:pt>
                <c:pt idx="2">
                  <c:v>Отказ в МП по программам ОМС</c:v>
                </c:pt>
                <c:pt idx="3">
                  <c:v>Этика и деонтология медицинских работников</c:v>
                </c:pt>
                <c:pt idx="4">
                  <c:v>Взимание денежных средств за МП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28</c:v>
                </c:pt>
                <c:pt idx="1">
                  <c:v>22</c:v>
                </c:pt>
                <c:pt idx="2">
                  <c:v>4</c:v>
                </c:pt>
                <c:pt idx="3">
                  <c:v>1</c:v>
                </c:pt>
                <c:pt idx="4">
                  <c:v>14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690531716743081"/>
          <c:y val="0.11484820647419072"/>
          <c:w val="0.35332081310046032"/>
          <c:h val="0.861832020997375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</a:t>
            </a:r>
            <a:r>
              <a:rPr lang="ru-RU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возвращенная МО (руб.)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МАКС-М</c:v>
                </c:pt>
                <c:pt idx="1">
                  <c:v>СОГАЗ-Мед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11997</c:v>
                </c:pt>
                <c:pt idx="1">
                  <c:v>11000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Спорные случаи,</a:t>
            </a:r>
            <a:r>
              <a:rPr lang="ru-RU" sz="20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разрешенные</a:t>
            </a:r>
          </a:p>
          <a:p>
            <a:pPr>
              <a:defRPr/>
            </a:pPr>
            <a:r>
              <a:rPr lang="ru-RU" sz="20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досудебном порядке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6712796404545079E-2"/>
          <c:y val="0.12170812145505014"/>
          <c:w val="0.94636678931330009"/>
          <c:h val="0.72443149010757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случаев, разрешенных в досудебном порядке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МАКС-М</c:v>
                </c:pt>
                <c:pt idx="1">
                  <c:v>СОГАЗ-Мед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</c:v>
                </c:pt>
                <c:pt idx="1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с материальным возмещением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МАКС-М</c:v>
                </c:pt>
                <c:pt idx="1">
                  <c:v>СОГАЗ-Мед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5483736"/>
        <c:axId val="285484128"/>
      </c:barChart>
      <c:catAx>
        <c:axId val="2854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5484128"/>
        <c:crosses val="autoZero"/>
        <c:auto val="1"/>
        <c:lblAlgn val="ctr"/>
        <c:lblOffset val="100"/>
        <c:noMultiLvlLbl val="0"/>
      </c:catAx>
      <c:valAx>
        <c:axId val="285484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54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МЭЭ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56057049731766972"/>
          <c:y val="2.22222254625583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91404199475066E-2"/>
          <c:y val="2.6074365704286961E-2"/>
          <c:w val="0.93428379265091865"/>
          <c:h val="0.88063852435112278"/>
        </c:manualLayout>
      </c:layout>
      <c:area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ТФОМС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0416666666666666E-2"/>
                  <c:y val="4.0740740740740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9999999999999083E-3"/>
                  <c:y val="3.3333333333333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проведено МЭЭ</c:v>
                </c:pt>
                <c:pt idx="1">
                  <c:v>выявлено нарушений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1771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МАКС-М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7083333333333334E-2"/>
                  <c:y val="2.0370370370370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9583333333333251E-2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проведено МЭЭ</c:v>
                </c:pt>
                <c:pt idx="1">
                  <c:v>выявлено нарушений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">
                  <c:v>5984</c:v>
                </c:pt>
                <c:pt idx="1">
                  <c:v>574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СОГАЗ-Мед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3.125E-2"/>
                  <c:y val="7.4074074074074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625000000000154E-2"/>
                  <c:y val="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проведено МЭЭ</c:v>
                </c:pt>
                <c:pt idx="1">
                  <c:v>выявлено нарушений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12942</c:v>
                </c:pt>
                <c:pt idx="1">
                  <c:v>2081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85484912"/>
        <c:axId val="190551912"/>
        <c:axId val="142578144"/>
      </c:area3DChart>
      <c:catAx>
        <c:axId val="28548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0551912"/>
        <c:crosses val="autoZero"/>
        <c:auto val="1"/>
        <c:lblAlgn val="ctr"/>
        <c:lblOffset val="100"/>
        <c:noMultiLvlLbl val="0"/>
      </c:catAx>
      <c:valAx>
        <c:axId val="19055191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85484912"/>
        <c:crosses val="autoZero"/>
        <c:crossBetween val="midCat"/>
      </c:valAx>
      <c:serAx>
        <c:axId val="14257814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0551912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ЭКМП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62423958333333329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05986441963397"/>
          <c:y val="1.4843977836103821E-4"/>
          <c:w val="0.93428379265091865"/>
          <c:h val="0.88063852435112278"/>
        </c:manualLayout>
      </c:layout>
      <c:area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ТФОМС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4.2737973318655739E-2"/>
                  <c:y val="4.0740740740740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9999999999999083E-3"/>
                  <c:y val="3.3333333333333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проведено ЭКМП</c:v>
                </c:pt>
                <c:pt idx="1">
                  <c:v>выявлено нарушений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1203</c:v>
                </c:pt>
                <c:pt idx="1">
                  <c:v>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МАКС-М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7083333333333334E-2"/>
                  <c:y val="2.0370370370370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9583333333333251E-2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проведено ЭКМП</c:v>
                </c:pt>
                <c:pt idx="1">
                  <c:v>выявлено нарушений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4238</c:v>
                </c:pt>
                <c:pt idx="1">
                  <c:v>2358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СОГАЗ-Мед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4.0205139310497739E-2"/>
                  <c:y val="-9.62962962962962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98832339807648"/>
                      <c:h val="0.1073982210557013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9791666666666666E-2"/>
                  <c:y val="-0.131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проведено ЭКМП</c:v>
                </c:pt>
                <c:pt idx="1">
                  <c:v>выявлено нарушений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5364</c:v>
                </c:pt>
                <c:pt idx="1">
                  <c:v>1854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90552696"/>
        <c:axId val="190553088"/>
        <c:axId val="142578992"/>
      </c:area3DChart>
      <c:catAx>
        <c:axId val="190552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0553088"/>
        <c:crosses val="autoZero"/>
        <c:auto val="1"/>
        <c:lblAlgn val="ctr"/>
        <c:lblOffset val="100"/>
        <c:noMultiLvlLbl val="0"/>
      </c:catAx>
      <c:valAx>
        <c:axId val="19055308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90552696"/>
        <c:crosses val="autoZero"/>
        <c:crossBetween val="midCat"/>
      </c:valAx>
      <c:serAx>
        <c:axId val="14257899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055308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объемом, качеством и доступностью оказываемой медицинской помощи по условиям оказания МП</a:t>
            </a:r>
            <a:r>
              <a:rPr lang="en-US" sz="2000" b="1" i="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(по данным соцопроса) за 1 квартал 2017 г.</a:t>
            </a:r>
            <a:r>
              <a:rPr lang="en-US" sz="2000" b="1" i="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%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2083333333333336E-2"/>
          <c:y val="0.13516666666666668"/>
          <c:w val="0.91562500000000002"/>
          <c:h val="0.6200727617381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Удовлетворены КМП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ТФОМС</c:v>
                </c:pt>
                <c:pt idx="1">
                  <c:v>СОГАЗ-Мед</c:v>
                </c:pt>
                <c:pt idx="2">
                  <c:v>МАКС-М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42</c:v>
                </c:pt>
                <c:pt idx="1">
                  <c:v>64</c:v>
                </c:pt>
                <c:pt idx="2">
                  <c:v>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удовлетворены КМП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ТФОМС</c:v>
                </c:pt>
                <c:pt idx="1">
                  <c:v>СОГАЗ-Мед</c:v>
                </c:pt>
                <c:pt idx="2">
                  <c:v>МАКС-М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58</c:v>
                </c:pt>
                <c:pt idx="1">
                  <c:v>28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Затруднились ответить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ТФОМС</c:v>
                </c:pt>
                <c:pt idx="1">
                  <c:v>СОГАЗ-Мед</c:v>
                </c:pt>
                <c:pt idx="2">
                  <c:v>МАКС-М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0</c:v>
                </c:pt>
                <c:pt idx="1">
                  <c:v>8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553872"/>
        <c:axId val="190554264"/>
      </c:barChart>
      <c:catAx>
        <c:axId val="19055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0554264"/>
        <c:crosses val="autoZero"/>
        <c:auto val="1"/>
        <c:lblAlgn val="ctr"/>
        <c:lblOffset val="100"/>
        <c:noMultiLvlLbl val="0"/>
      </c:catAx>
      <c:valAx>
        <c:axId val="1905542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9055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35465879265092E-2"/>
          <c:y val="0.84777806940799072"/>
          <c:w val="0.95491568241469815"/>
          <c:h val="7.62960046660834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страховых представителей СМО</a:t>
            </a:r>
            <a:endParaRPr lang="ru-RU" sz="2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2083333333333336E-2"/>
          <c:y val="0.13516666666666668"/>
          <c:w val="0.91562500000000002"/>
          <c:h val="0.6200727617381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 страховых представителей первого уровня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СОГАЗ-Мед</c:v>
                </c:pt>
                <c:pt idx="1">
                  <c:v>МАКС-М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36</c:v>
                </c:pt>
                <c:pt idx="1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страховых представителей второго уровня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СОГАЗ-Мед</c:v>
                </c:pt>
                <c:pt idx="1">
                  <c:v>МАКС-М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555048"/>
        <c:axId val="190555440"/>
      </c:barChart>
      <c:catAx>
        <c:axId val="19055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0555440"/>
        <c:crosses val="autoZero"/>
        <c:auto val="1"/>
        <c:lblAlgn val="ctr"/>
        <c:lblOffset val="100"/>
        <c:noMultiLvlLbl val="0"/>
      </c:catAx>
      <c:valAx>
        <c:axId val="190555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90555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35465879265092E-2"/>
          <c:y val="0.84777806940799072"/>
          <c:w val="0.95491568241469815"/>
          <c:h val="7.62960046660834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0.35417</cdr:x>
      <cdr:y>0.20494</cdr:y>
    </cdr:from>
    <cdr:to>
      <cdr:x>0.78264</cdr:x>
      <cdr:y>0.4716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18000" y="1405466"/>
          <a:ext cx="5223934" cy="1828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Численность застрахованных лиц:</a:t>
          </a:r>
        </a:p>
        <a:p xmlns:a="http://schemas.openxmlformats.org/drawingml/2006/main">
          <a:r>
            <a: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СОГАЗ-Мед</a:t>
          </a:r>
          <a:r>
            <a: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- 573 128</a:t>
          </a:r>
        </a:p>
        <a:p xmlns:a="http://schemas.openxmlformats.org/drawingml/2006/main">
          <a:r>
            <a: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МАКС-М - </a:t>
          </a:r>
          <a:r>
            <a: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481 445</a:t>
          </a:r>
          <a:endParaRPr lang="ru-RU" sz="20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6FE71745-0A35-4D95-B7EF-1AFE92719B10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7AE876FD-A267-4101-9C3C-702F68833E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59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9721-7AFF-4CDD-AA97-C4E41D22841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30-3354-4E59-B316-68D3065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5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9721-7AFF-4CDD-AA97-C4E41D22841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30-3354-4E59-B316-68D3065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44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9721-7AFF-4CDD-AA97-C4E41D22841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30-3354-4E59-B316-68D3065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40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9721-7AFF-4CDD-AA97-C4E41D22841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30-3354-4E59-B316-68D3065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68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9721-7AFF-4CDD-AA97-C4E41D22841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30-3354-4E59-B316-68D3065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05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9721-7AFF-4CDD-AA97-C4E41D22841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30-3354-4E59-B316-68D3065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05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9721-7AFF-4CDD-AA97-C4E41D22841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30-3354-4E59-B316-68D3065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14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9721-7AFF-4CDD-AA97-C4E41D22841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30-3354-4E59-B316-68D3065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68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9721-7AFF-4CDD-AA97-C4E41D22841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30-3354-4E59-B316-68D3065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5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9721-7AFF-4CDD-AA97-C4E41D22841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30-3354-4E59-B316-68D3065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08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9721-7AFF-4CDD-AA97-C4E41D22841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30-3354-4E59-B316-68D3065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89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79721-7AFF-4CDD-AA97-C4E41D22841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1030-3354-4E59-B316-68D3065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90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196" y="3220091"/>
            <a:ext cx="1916220" cy="14371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805783" y="831954"/>
            <a:ext cx="6492240" cy="19947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275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обращений, из них: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62023" y="3365908"/>
            <a:ext cx="2143760" cy="11582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29 131(61,6%)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2186894" y="2865799"/>
            <a:ext cx="1012798" cy="500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4" idx="0"/>
          </p:cNvCxnSpPr>
          <p:nvPr/>
        </p:nvCxnSpPr>
        <p:spPr>
          <a:xfrm>
            <a:off x="5742458" y="2826700"/>
            <a:ext cx="0" cy="609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5" idx="0"/>
          </p:cNvCxnSpPr>
          <p:nvPr/>
        </p:nvCxnSpPr>
        <p:spPr>
          <a:xfrm>
            <a:off x="8198531" y="2826700"/>
            <a:ext cx="846292" cy="609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Заголовок 1"/>
          <p:cNvSpPr txBox="1">
            <a:spLocks/>
          </p:cNvSpPr>
          <p:nvPr/>
        </p:nvSpPr>
        <p:spPr>
          <a:xfrm>
            <a:off x="254001" y="194205"/>
            <a:ext cx="11785600" cy="6933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застрахованных лиц в ТФОМС и СМО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 квартал 2017 года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8332" y="3170262"/>
            <a:ext cx="1582669" cy="169068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0731" y="3189255"/>
            <a:ext cx="1388564" cy="147435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7972943" y="3436485"/>
            <a:ext cx="2143760" cy="11582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Жалобы 119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(0,3%)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98686"/>
              </p:ext>
            </p:extLst>
          </p:nvPr>
        </p:nvGraphicFramePr>
        <p:xfrm>
          <a:off x="482601" y="4998472"/>
          <a:ext cx="11167532" cy="1627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3223"/>
                <a:gridCol w="2035139"/>
                <a:gridCol w="1817472"/>
                <a:gridCol w="2279613"/>
                <a:gridCol w="2242085"/>
              </a:tblGrid>
              <a:tr h="406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Причина обращений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ТФОМС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СОГАЗ-Мед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МАКС-М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6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12 375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5 042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18 025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6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Жалобы, в том числе: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6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обоснованные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670578" y="3436485"/>
            <a:ext cx="2143760" cy="11582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по вопросам ОМС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18 025 (38,1%)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53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098806"/>
              </p:ext>
            </p:extLst>
          </p:nvPr>
        </p:nvGraphicFramePr>
        <p:xfrm>
          <a:off x="0" y="0"/>
          <a:ext cx="11980333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96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98368389"/>
              </p:ext>
            </p:extLst>
          </p:nvPr>
        </p:nvGraphicFramePr>
        <p:xfrm>
          <a:off x="0" y="169334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664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354054"/>
              </p:ext>
            </p:extLst>
          </p:nvPr>
        </p:nvGraphicFramePr>
        <p:xfrm>
          <a:off x="0" y="1041400"/>
          <a:ext cx="4715933" cy="4251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37167707"/>
              </p:ext>
            </p:extLst>
          </p:nvPr>
        </p:nvGraphicFramePr>
        <p:xfrm>
          <a:off x="4377267" y="254000"/>
          <a:ext cx="7340601" cy="6468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608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95853573"/>
              </p:ext>
            </p:extLst>
          </p:nvPr>
        </p:nvGraphicFramePr>
        <p:xfrm>
          <a:off x="2534194" y="0"/>
          <a:ext cx="9962606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585908"/>
              </p:ext>
            </p:extLst>
          </p:nvPr>
        </p:nvGraphicFramePr>
        <p:xfrm>
          <a:off x="226423" y="722812"/>
          <a:ext cx="3997234" cy="2876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0129"/>
                <a:gridCol w="1117779"/>
                <a:gridCol w="939326"/>
              </a:tblGrid>
              <a:tr h="489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Абсолютное кол-во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69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нарушений ВСЕГО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8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Дефекты оформления первичной медицинской документации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8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Нарушения, связанные с предъявлением на оплату счетов и реестров счетов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57525" y="33702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195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92640828"/>
              </p:ext>
            </p:extLst>
          </p:nvPr>
        </p:nvGraphicFramePr>
        <p:xfrm>
          <a:off x="3547532" y="0"/>
          <a:ext cx="864446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31605"/>
              </p:ext>
            </p:extLst>
          </p:nvPr>
        </p:nvGraphicFramePr>
        <p:xfrm>
          <a:off x="84666" y="444638"/>
          <a:ext cx="4495800" cy="4368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1290"/>
                <a:gridCol w="1153110"/>
                <a:gridCol w="1041400"/>
              </a:tblGrid>
              <a:tr h="501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Абсолютное 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312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нарушений ВСЕГО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2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Дефекты оформления первичной медицинской документации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0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при оказании медицинской помощи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1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информированности застрахованных лиц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8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Нарушения, ограничивающие доступность медицинской помощи для застрахованных лиц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0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врачебной этики и деонтологии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7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нарушения в соответствии с Перечнем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25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2476802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5361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21680392"/>
              </p:ext>
            </p:extLst>
          </p:nvPr>
        </p:nvGraphicFramePr>
        <p:xfrm>
          <a:off x="-203199" y="397934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3985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3362</TotalTime>
  <Words>237</Words>
  <Application>Microsoft Office PowerPoint</Application>
  <PresentationFormat>Широкоэкранный</PresentationFormat>
  <Paragraphs>85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реализации областной программы обязательного медицинского страхования в 2015 году</dc:title>
  <dc:creator>Катя</dc:creator>
  <cp:lastModifiedBy>Секиркина Екатерина Витальевна</cp:lastModifiedBy>
  <cp:revision>271</cp:revision>
  <cp:lastPrinted>2017-05-17T07:34:03Z</cp:lastPrinted>
  <dcterms:created xsi:type="dcterms:W3CDTF">2016-04-04T16:01:04Z</dcterms:created>
  <dcterms:modified xsi:type="dcterms:W3CDTF">2017-05-26T02:29:02Z</dcterms:modified>
</cp:coreProperties>
</file>