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90" r:id="rId3"/>
  </p:sldMasterIdLst>
  <p:notesMasterIdLst>
    <p:notesMasterId r:id="rId28"/>
  </p:notesMasterIdLst>
  <p:handoutMasterIdLst>
    <p:handoutMasterId r:id="rId29"/>
  </p:handoutMasterIdLst>
  <p:sldIdLst>
    <p:sldId id="257" r:id="rId4"/>
    <p:sldId id="300" r:id="rId5"/>
    <p:sldId id="302" r:id="rId6"/>
    <p:sldId id="305" r:id="rId7"/>
    <p:sldId id="345" r:id="rId8"/>
    <p:sldId id="307" r:id="rId9"/>
    <p:sldId id="311" r:id="rId10"/>
    <p:sldId id="312" r:id="rId11"/>
    <p:sldId id="350" r:id="rId12"/>
    <p:sldId id="343" r:id="rId13"/>
    <p:sldId id="346" r:id="rId14"/>
    <p:sldId id="333" r:id="rId15"/>
    <p:sldId id="351" r:id="rId16"/>
    <p:sldId id="372" r:id="rId17"/>
    <p:sldId id="367" r:id="rId18"/>
    <p:sldId id="368" r:id="rId19"/>
    <p:sldId id="369" r:id="rId20"/>
    <p:sldId id="370" r:id="rId21"/>
    <p:sldId id="371" r:id="rId22"/>
    <p:sldId id="340" r:id="rId23"/>
    <p:sldId id="364" r:id="rId24"/>
    <p:sldId id="356" r:id="rId25"/>
    <p:sldId id="357" r:id="rId26"/>
    <p:sldId id="317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D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113" d="100"/>
          <a:sy n="113" d="100"/>
        </p:scale>
        <p:origin x="21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6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400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TN\AppData\Local\Microsoft\Windows\Temporary%20Internet%20Files\Content.IE5\SL3C3SCY\reply_65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esktop\&#1058;&#1086;&#1084;&#1089;&#1082;&#1072;&#1103;%20&#1056;&#1041;%202015-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esktop\&#1064;&#1077;&#1075;&#1072;&#1088;&#1089;&#1082;&#1072;&#1103;%202015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TN\AppData\Local\Microsoft\Windows\Temporary%20Internet%20Files\Content.IE5\SL3C3SCY\reply_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esktop\&#1043;&#1050;&#1041;%20&#8470;3%20&#1052;&#1050;&#1041;%202015-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ownloads\&#1052;&#1057;&#1063;2%202015-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esktop\&#1057;&#1080;&#1073;&#1043;&#1052;&#1059;%202015-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mp\Rar$DIa0.219\&#1057;&#1080;&#1073;&#1060;&#1053;&#1050;&#1062;%202015-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esktop\&#1046;&#1077;&#1088;&#1083;&#1086;&#1074;&#1072;%202015-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m\Desktop\&#1090;&#1086;&#1082;&#1073;%202015-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mp\Rar$DIa0.388\&#1050;&#1088;&#1080;&#1074;&#1086;&#1096;&#1077;&#1080;&#1085;&#1089;&#1082;&#1072;&#1103;%202015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Структура</a:t>
            </a:r>
            <a:r>
              <a:rPr lang="ru-RU" sz="1200" baseline="0" dirty="0"/>
              <a:t> хирургических КСГ </a:t>
            </a:r>
            <a:endParaRPr lang="ru-RU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6076926328572032"/>
          <c:y val="0.12228752451695174"/>
          <c:w val="0.39877505062965235"/>
          <c:h val="0.84554875085058812"/>
        </c:manualLayout>
      </c:layout>
      <c:barChart>
        <c:barDir val="bar"/>
        <c:grouping val="clustered"/>
        <c:varyColors val="0"/>
        <c:ser>
          <c:idx val="0"/>
          <c:order val="0"/>
          <c:tx>
            <c:v>7 мес. 2015 г.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reply_651!$B$5:$B$16</c:f>
              <c:strCache>
                <c:ptCount val="12"/>
                <c:pt idx="0">
                  <c:v>Операции на коже, подкожной клетчатке, придатках кожи (уровень 2)</c:v>
                </c:pt>
                <c:pt idx="1">
                  <c:v>Операции на желчном пузыре и желчевыводящих путях (уровень 1)</c:v>
                </c:pt>
                <c:pt idx="2">
                  <c:v>Операции по поводу грыж, взрослые (уровень 1)</c:v>
                </c:pt>
                <c:pt idx="3">
                  <c:v>Аппендэктомия, взрослые</c:v>
                </c:pt>
                <c:pt idx="4">
                  <c:v>Операции на коже, подкожной клетчатке, придатках кожи (уровень 1)</c:v>
                </c:pt>
                <c:pt idx="5">
                  <c:v>Аппендэктомия, дети</c:v>
                </c:pt>
                <c:pt idx="6">
                  <c:v>Операции на костно-мышечной системе и суставах (уровень 1)</c:v>
                </c:pt>
                <c:pt idx="7">
                  <c:v>Операции на костно-мышечной системе и суставах (уровень 3)</c:v>
                </c:pt>
                <c:pt idx="8">
                  <c:v>Другие операции на органах брюшной полости (уровень 2)</c:v>
                </c:pt>
                <c:pt idx="9">
                  <c:v>Операции на кишечнике и анальной области (уровень 1)</c:v>
                </c:pt>
                <c:pt idx="10">
                  <c:v>Операции на желчном пузыре и желчевыводящих путях (уровень 2)</c:v>
                </c:pt>
                <c:pt idx="11">
                  <c:v>Операции на кишечнике и анальной области (уровень 2)</c:v>
                </c:pt>
              </c:strCache>
            </c:strRef>
          </c:cat>
          <c:val>
            <c:numRef>
              <c:f>reply_651!$C$5:$C$16</c:f>
              <c:numCache>
                <c:formatCode>General</c:formatCode>
                <c:ptCount val="12"/>
                <c:pt idx="0">
                  <c:v>1126</c:v>
                </c:pt>
                <c:pt idx="1">
                  <c:v>734</c:v>
                </c:pt>
                <c:pt idx="2">
                  <c:v>685</c:v>
                </c:pt>
                <c:pt idx="3">
                  <c:v>594</c:v>
                </c:pt>
                <c:pt idx="4">
                  <c:v>376</c:v>
                </c:pt>
                <c:pt idx="5">
                  <c:v>308</c:v>
                </c:pt>
                <c:pt idx="6">
                  <c:v>255</c:v>
                </c:pt>
                <c:pt idx="7">
                  <c:v>213</c:v>
                </c:pt>
                <c:pt idx="8">
                  <c:v>176</c:v>
                </c:pt>
                <c:pt idx="9">
                  <c:v>171</c:v>
                </c:pt>
                <c:pt idx="10">
                  <c:v>147</c:v>
                </c:pt>
                <c:pt idx="11">
                  <c:v>142</c:v>
                </c:pt>
              </c:numCache>
            </c:numRef>
          </c:val>
        </c:ser>
        <c:ser>
          <c:idx val="1"/>
          <c:order val="1"/>
          <c:tx>
            <c:v>7 мес. 2016 г.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reply_651!$B$5:$B$16</c:f>
              <c:strCache>
                <c:ptCount val="12"/>
                <c:pt idx="0">
                  <c:v>Операции на коже, подкожной клетчатке, придатках кожи (уровень 2)</c:v>
                </c:pt>
                <c:pt idx="1">
                  <c:v>Операции на желчном пузыре и желчевыводящих путях (уровень 1)</c:v>
                </c:pt>
                <c:pt idx="2">
                  <c:v>Операции по поводу грыж, взрослые (уровень 1)</c:v>
                </c:pt>
                <c:pt idx="3">
                  <c:v>Аппендэктомия, взрослые</c:v>
                </c:pt>
                <c:pt idx="4">
                  <c:v>Операции на коже, подкожной клетчатке, придатках кожи (уровень 1)</c:v>
                </c:pt>
                <c:pt idx="5">
                  <c:v>Аппендэктомия, дети</c:v>
                </c:pt>
                <c:pt idx="6">
                  <c:v>Операции на костно-мышечной системе и суставах (уровень 1)</c:v>
                </c:pt>
                <c:pt idx="7">
                  <c:v>Операции на костно-мышечной системе и суставах (уровень 3)</c:v>
                </c:pt>
                <c:pt idx="8">
                  <c:v>Другие операции на органах брюшной полости (уровень 2)</c:v>
                </c:pt>
                <c:pt idx="9">
                  <c:v>Операции на кишечнике и анальной области (уровень 1)</c:v>
                </c:pt>
                <c:pt idx="10">
                  <c:v>Операции на желчном пузыре и желчевыводящих путях (уровень 2)</c:v>
                </c:pt>
                <c:pt idx="11">
                  <c:v>Операции на кишечнике и анальной области (уровень 2)</c:v>
                </c:pt>
              </c:strCache>
            </c:strRef>
          </c:cat>
          <c:val>
            <c:numRef>
              <c:f>reply_651!$D$5:$D$16</c:f>
              <c:numCache>
                <c:formatCode>General</c:formatCode>
                <c:ptCount val="12"/>
                <c:pt idx="0">
                  <c:v>767</c:v>
                </c:pt>
                <c:pt idx="1">
                  <c:v>173</c:v>
                </c:pt>
                <c:pt idx="2">
                  <c:v>524</c:v>
                </c:pt>
                <c:pt idx="3">
                  <c:v>510</c:v>
                </c:pt>
                <c:pt idx="4">
                  <c:v>247</c:v>
                </c:pt>
                <c:pt idx="5">
                  <c:v>273</c:v>
                </c:pt>
                <c:pt idx="6">
                  <c:v>194</c:v>
                </c:pt>
                <c:pt idx="7">
                  <c:v>246</c:v>
                </c:pt>
                <c:pt idx="8">
                  <c:v>203</c:v>
                </c:pt>
                <c:pt idx="9">
                  <c:v>137</c:v>
                </c:pt>
                <c:pt idx="10">
                  <c:v>686</c:v>
                </c:pt>
                <c:pt idx="11">
                  <c:v>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12608"/>
        <c:axId val="92413000"/>
      </c:barChart>
      <c:catAx>
        <c:axId val="92412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2413000"/>
        <c:crosses val="autoZero"/>
        <c:auto val="1"/>
        <c:lblAlgn val="ctr"/>
        <c:lblOffset val="100"/>
        <c:noMultiLvlLbl val="0"/>
      </c:catAx>
      <c:valAx>
        <c:axId val="9241300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924126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u="none" strike="noStrike" baseline="0" dirty="0" smtClean="0">
                <a:effectLst/>
              </a:rPr>
              <a:t>ОГАУЗ "Томская РБ"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'reply_595 (1)'!$D$1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'reply_595 (1)'!$C$2:$C$15</c:f>
              <c:strCache>
                <c:ptCount val="14"/>
                <c:pt idx="0">
                  <c:v>АТЕРОСКЛЕРОЗ</c:v>
                </c:pt>
                <c:pt idx="1">
                  <c:v>ЖЕЛЧНОКАМЕННАЯ БОЛЕЗНЬ (ХОЛЕЛИТИАЗ)</c:v>
                </c:pt>
                <c:pt idx="2">
                  <c:v>ОСТРЫЙ ПАНКРЕАТИТ</c:v>
                </c:pt>
                <c:pt idx="3">
                  <c:v>ПАХОВАЯ ГРЫЖА</c:v>
                </c:pt>
                <c:pt idx="4">
                  <c:v>КАМНИ ПОЧКИ И МОЧЕТОЧНИКА</c:v>
                </c:pt>
                <c:pt idx="5">
                  <c:v>ОСТРЫЙ АППЕНДИЦИТ</c:v>
                </c:pt>
                <c:pt idx="6">
                  <c:v>ГРЫЖА ПЕРЕДНЕЙ БРЮШНОЙ СТЕНКИ</c:v>
                </c:pt>
                <c:pt idx="7">
                  <c:v>ХОЛЕЦИСТИТ</c:v>
                </c:pt>
                <c:pt idx="8">
                  <c:v>АБСЦЕСС КОЖИ, ФУРУНКУЛ И КАРБУНКУЛ</c:v>
                </c:pt>
                <c:pt idx="9">
                  <c:v>ПУПОЧНАЯ ГРЫЖА</c:v>
                </c:pt>
                <c:pt idx="10">
                  <c:v>НЕКОТОРЫЕ РАННИЕ ОСЛОЖНЕНИЯ ТРАВМ</c:v>
                </c:pt>
                <c:pt idx="11">
                  <c:v>ДОБРОКАЧ. НОВООБРАЗ. ЖИРОВОЙ ТКАНИ</c:v>
                </c:pt>
                <c:pt idx="12">
                  <c:v>ДРУГИЕ ПОРАЖЕНИЯ ВЕН</c:v>
                </c:pt>
                <c:pt idx="13">
                  <c:v>ФЛЕГМОНА</c:v>
                </c:pt>
              </c:strCache>
            </c:strRef>
          </c:cat>
          <c:val>
            <c:numRef>
              <c:f>'reply_595 (1)'!$D$2:$D$15</c:f>
              <c:numCache>
                <c:formatCode>General</c:formatCode>
                <c:ptCount val="14"/>
                <c:pt idx="0">
                  <c:v>50</c:v>
                </c:pt>
                <c:pt idx="1">
                  <c:v>64</c:v>
                </c:pt>
                <c:pt idx="2">
                  <c:v>34</c:v>
                </c:pt>
                <c:pt idx="3">
                  <c:v>34</c:v>
                </c:pt>
                <c:pt idx="4">
                  <c:v>22</c:v>
                </c:pt>
                <c:pt idx="5">
                  <c:v>17</c:v>
                </c:pt>
                <c:pt idx="6">
                  <c:v>16</c:v>
                </c:pt>
                <c:pt idx="7">
                  <c:v>14</c:v>
                </c:pt>
                <c:pt idx="8">
                  <c:v>26</c:v>
                </c:pt>
                <c:pt idx="9">
                  <c:v>14</c:v>
                </c:pt>
                <c:pt idx="10">
                  <c:v>5</c:v>
                </c:pt>
                <c:pt idx="11">
                  <c:v>9</c:v>
                </c:pt>
                <c:pt idx="12">
                  <c:v>7</c:v>
                </c:pt>
                <c:pt idx="13">
                  <c:v>9</c:v>
                </c:pt>
              </c:numCache>
            </c:numRef>
          </c:val>
        </c:ser>
        <c:ser>
          <c:idx val="1"/>
          <c:order val="1"/>
          <c:tx>
            <c:strRef>
              <c:f>'reply_595 (1)'!$E$1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'reply_595 (1)'!$C$2:$C$15</c:f>
              <c:strCache>
                <c:ptCount val="14"/>
                <c:pt idx="0">
                  <c:v>АТЕРОСКЛЕРОЗ</c:v>
                </c:pt>
                <c:pt idx="1">
                  <c:v>ЖЕЛЧНОКАМЕННАЯ БОЛЕЗНЬ (ХОЛЕЛИТИАЗ)</c:v>
                </c:pt>
                <c:pt idx="2">
                  <c:v>ОСТРЫЙ ПАНКРЕАТИТ</c:v>
                </c:pt>
                <c:pt idx="3">
                  <c:v>ПАХОВАЯ ГРЫЖА</c:v>
                </c:pt>
                <c:pt idx="4">
                  <c:v>КАМНИ ПОЧКИ И МОЧЕТОЧНИКА</c:v>
                </c:pt>
                <c:pt idx="5">
                  <c:v>ОСТРЫЙ АППЕНДИЦИТ</c:v>
                </c:pt>
                <c:pt idx="6">
                  <c:v>ГРЫЖА ПЕРЕДНЕЙ БРЮШНОЙ СТЕНКИ</c:v>
                </c:pt>
                <c:pt idx="7">
                  <c:v>ХОЛЕЦИСТИТ</c:v>
                </c:pt>
                <c:pt idx="8">
                  <c:v>АБСЦЕСС КОЖИ, ФУРУНКУЛ И КАРБУНКУЛ</c:v>
                </c:pt>
                <c:pt idx="9">
                  <c:v>ПУПОЧНАЯ ГРЫЖА</c:v>
                </c:pt>
                <c:pt idx="10">
                  <c:v>НЕКОТОРЫЕ РАННИЕ ОСЛОЖНЕНИЯ ТРАВМ</c:v>
                </c:pt>
                <c:pt idx="11">
                  <c:v>ДОБРОКАЧ. НОВООБРАЗ. ЖИРОВОЙ ТКАНИ</c:v>
                </c:pt>
                <c:pt idx="12">
                  <c:v>ДРУГИЕ ПОРАЖЕНИЯ ВЕН</c:v>
                </c:pt>
                <c:pt idx="13">
                  <c:v>ФЛЕГМОНА</c:v>
                </c:pt>
              </c:strCache>
            </c:strRef>
          </c:cat>
          <c:val>
            <c:numRef>
              <c:f>'reply_595 (1)'!$E$2:$E$15</c:f>
              <c:numCache>
                <c:formatCode>General</c:formatCode>
                <c:ptCount val="14"/>
                <c:pt idx="0">
                  <c:v>85</c:v>
                </c:pt>
                <c:pt idx="1">
                  <c:v>74</c:v>
                </c:pt>
                <c:pt idx="2">
                  <c:v>57</c:v>
                </c:pt>
                <c:pt idx="3">
                  <c:v>41</c:v>
                </c:pt>
                <c:pt idx="4">
                  <c:v>26</c:v>
                </c:pt>
                <c:pt idx="5">
                  <c:v>21</c:v>
                </c:pt>
                <c:pt idx="6">
                  <c:v>19</c:v>
                </c:pt>
                <c:pt idx="7">
                  <c:v>19</c:v>
                </c:pt>
                <c:pt idx="8">
                  <c:v>17</c:v>
                </c:pt>
                <c:pt idx="9">
                  <c:v>16</c:v>
                </c:pt>
                <c:pt idx="10">
                  <c:v>14</c:v>
                </c:pt>
                <c:pt idx="11">
                  <c:v>13</c:v>
                </c:pt>
                <c:pt idx="12">
                  <c:v>13</c:v>
                </c:pt>
                <c:pt idx="1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36248"/>
        <c:axId val="217236640"/>
      </c:barChart>
      <c:catAx>
        <c:axId val="2172362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7236640"/>
        <c:crosses val="autoZero"/>
        <c:auto val="1"/>
        <c:lblAlgn val="ctr"/>
        <c:lblOffset val="100"/>
        <c:noMultiLvlLbl val="0"/>
      </c:catAx>
      <c:valAx>
        <c:axId val="21723664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7236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2008751164401"/>
          <c:y val="0.91809988617579119"/>
          <c:w val="0.12640135608048994"/>
          <c:h val="7.279801943791096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u="none" strike="noStrike" baseline="0">
                <a:effectLst/>
              </a:rPr>
              <a:t>ОГБУЗ "Шегарская РБ"</a:t>
            </a:r>
            <a:endParaRPr lang="ru-RU" sz="1400"/>
          </a:p>
        </c:rich>
      </c:tx>
      <c:layout>
        <c:manualLayout>
          <c:xMode val="edge"/>
          <c:yMode val="edge"/>
          <c:x val="3.4997345973904144E-2"/>
          <c:y val="1.73477992427070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211351706036746"/>
          <c:y val="9.0873988008670525E-2"/>
          <c:w val="0.41462401574803148"/>
          <c:h val="0.873445268259434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'reply_279 (3)'!$D$1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'reply_279 (3)'!$C$2:$C$14</c:f>
              <c:strCache>
                <c:ptCount val="13"/>
                <c:pt idx="0">
                  <c:v>АТЕРОСКЛЕРОЗ</c:v>
                </c:pt>
                <c:pt idx="1">
                  <c:v>ЖЕЛЧНОКАМЕННАЯ БОЛЕЗНЬ (ХОЛЕЛИТИАЗ)</c:v>
                </c:pt>
                <c:pt idx="2">
                  <c:v>ОСТРЫЙ ПАНКРЕАТИТ</c:v>
                </c:pt>
                <c:pt idx="3">
                  <c:v>ФЛЕГМОНА</c:v>
                </c:pt>
                <c:pt idx="4">
                  <c:v>ПАХОВАЯ ГРЫЖА</c:v>
                </c:pt>
                <c:pt idx="5">
                  <c:v>ХОЛЕЦИСТИТ</c:v>
                </c:pt>
                <c:pt idx="6">
                  <c:v>ОСТРЫЙ АППЕНДИЦИТ</c:v>
                </c:pt>
                <c:pt idx="7">
                  <c:v>АБСЦЕСС КОЖИ, ФУРУНКУЛ И КАРБУНКУЛ</c:v>
                </c:pt>
                <c:pt idx="8">
                  <c:v>КАМНИ ПОЧКИ И МОЧЕТОЧНИКА</c:v>
                </c:pt>
                <c:pt idx="9">
                  <c:v>ФЛЕБИТ И ТРОМБОФЛЕБИТ</c:v>
                </c:pt>
                <c:pt idx="10">
                  <c:v>ПУПОЧНАЯ ГРЫЖА</c:v>
                </c:pt>
                <c:pt idx="11">
                  <c:v>ОСТЕОМИЕЛИТ</c:v>
                </c:pt>
                <c:pt idx="12">
                  <c:v>ГИПЕРПЛАЗИЯ ПРЕДСТАТЕЛЬНОЙ ЖЕЛЕЗЫ</c:v>
                </c:pt>
              </c:strCache>
            </c:strRef>
          </c:cat>
          <c:val>
            <c:numRef>
              <c:f>'reply_279 (3)'!$D$2:$D$14</c:f>
              <c:numCache>
                <c:formatCode>General</c:formatCode>
                <c:ptCount val="13"/>
                <c:pt idx="0">
                  <c:v>22</c:v>
                </c:pt>
                <c:pt idx="1">
                  <c:v>19</c:v>
                </c:pt>
                <c:pt idx="2">
                  <c:v>8</c:v>
                </c:pt>
                <c:pt idx="3">
                  <c:v>14</c:v>
                </c:pt>
                <c:pt idx="4">
                  <c:v>17</c:v>
                </c:pt>
                <c:pt idx="5">
                  <c:v>7</c:v>
                </c:pt>
                <c:pt idx="6">
                  <c:v>9</c:v>
                </c:pt>
                <c:pt idx="7">
                  <c:v>5</c:v>
                </c:pt>
                <c:pt idx="8">
                  <c:v>11</c:v>
                </c:pt>
                <c:pt idx="9">
                  <c:v>4</c:v>
                </c:pt>
                <c:pt idx="10">
                  <c:v>3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'reply_279 (3)'!$E$1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'reply_279 (3)'!$C$2:$C$14</c:f>
              <c:strCache>
                <c:ptCount val="13"/>
                <c:pt idx="0">
                  <c:v>АТЕРОСКЛЕРОЗ</c:v>
                </c:pt>
                <c:pt idx="1">
                  <c:v>ЖЕЛЧНОКАМЕННАЯ БОЛЕЗНЬ (ХОЛЕЛИТИАЗ)</c:v>
                </c:pt>
                <c:pt idx="2">
                  <c:v>ОСТРЫЙ ПАНКРЕАТИТ</c:v>
                </c:pt>
                <c:pt idx="3">
                  <c:v>ФЛЕГМОНА</c:v>
                </c:pt>
                <c:pt idx="4">
                  <c:v>ПАХОВАЯ ГРЫЖА</c:v>
                </c:pt>
                <c:pt idx="5">
                  <c:v>ХОЛЕЦИСТИТ</c:v>
                </c:pt>
                <c:pt idx="6">
                  <c:v>ОСТРЫЙ АППЕНДИЦИТ</c:v>
                </c:pt>
                <c:pt idx="7">
                  <c:v>АБСЦЕСС КОЖИ, ФУРУНКУЛ И КАРБУНКУЛ</c:v>
                </c:pt>
                <c:pt idx="8">
                  <c:v>КАМНИ ПОЧКИ И МОЧЕТОЧНИКА</c:v>
                </c:pt>
                <c:pt idx="9">
                  <c:v>ФЛЕБИТ И ТРОМБОФЛЕБИТ</c:v>
                </c:pt>
                <c:pt idx="10">
                  <c:v>ПУПОЧНАЯ ГРЫЖА</c:v>
                </c:pt>
                <c:pt idx="11">
                  <c:v>ОСТЕОМИЕЛИТ</c:v>
                </c:pt>
                <c:pt idx="12">
                  <c:v>ГИПЕРПЛАЗИЯ ПРЕДСТАТЕЛЬНОЙ ЖЕЛЕЗЫ</c:v>
                </c:pt>
              </c:strCache>
            </c:strRef>
          </c:cat>
          <c:val>
            <c:numRef>
              <c:f>'reply_279 (3)'!$E$2:$E$14</c:f>
              <c:numCache>
                <c:formatCode>General</c:formatCode>
                <c:ptCount val="13"/>
                <c:pt idx="0">
                  <c:v>31</c:v>
                </c:pt>
                <c:pt idx="1">
                  <c:v>17</c:v>
                </c:pt>
                <c:pt idx="2">
                  <c:v>16</c:v>
                </c:pt>
                <c:pt idx="3">
                  <c:v>13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37424"/>
        <c:axId val="217237816"/>
      </c:barChart>
      <c:catAx>
        <c:axId val="2172374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17237816"/>
        <c:crosses val="autoZero"/>
        <c:auto val="1"/>
        <c:lblAlgn val="ctr"/>
        <c:lblOffset val="100"/>
        <c:noMultiLvlLbl val="0"/>
      </c:catAx>
      <c:valAx>
        <c:axId val="217237816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723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15419947506568"/>
          <c:y val="0.83205131456321824"/>
          <c:w val="0.12640135608048994"/>
          <c:h val="7.279801943791096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Структура терапевтических КСГ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6376460130982039"/>
          <c:y val="0.12904469743829791"/>
          <c:w val="0.2658254299682189"/>
          <c:h val="0.83981588288725051"/>
        </c:manualLayout>
      </c:layout>
      <c:barChart>
        <c:barDir val="bar"/>
        <c:grouping val="clustered"/>
        <c:varyColors val="0"/>
        <c:ser>
          <c:idx val="0"/>
          <c:order val="0"/>
          <c:tx>
            <c:v>7 мес.2015 г.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reply_14!$B$5:$B$15</c:f>
              <c:strCache>
                <c:ptCount val="11"/>
                <c:pt idx="0">
                  <c:v>Болезни желчного пузыря</c:v>
                </c:pt>
                <c:pt idx="1">
                  <c:v>Болезни артерий, артериол и капилляров</c:v>
                </c:pt>
                <c:pt idx="2">
                  <c:v>Болезни поджелудочной железы</c:v>
                </c:pt>
                <c:pt idx="3">
                  <c:v>Другие болезни органов пищеварения, взрослые</c:v>
                </c:pt>
                <c:pt idx="4">
                  <c:v>Флебит и тромбофлебит, варикозное расширение вен нижних конечностей</c:v>
                </c:pt>
                <c:pt idx="5">
                  <c:v>Камни мочевой системы; симптомы, относящиеся к мочевой системе</c:v>
                </c:pt>
                <c:pt idx="6">
                  <c:v>Болезни пищевода, гастрит, дуоденит, другие болезни желудка и двенадцатиперстной кишки</c:v>
                </c:pt>
                <c:pt idx="7">
                  <c:v>Тубулоинтерстициальные болезни почек, другие болезни мочевой системы</c:v>
                </c:pt>
                <c:pt idx="8">
                  <c:v>Другие поражения суставов, болезни мягких тканей</c:v>
                </c:pt>
                <c:pt idx="9">
                  <c:v>Язва желудка и двенадцатиперстной кишки</c:v>
                </c:pt>
                <c:pt idx="10">
                  <c:v>Другие болезни органов пищеварения, дети</c:v>
                </c:pt>
              </c:strCache>
            </c:strRef>
          </c:cat>
          <c:val>
            <c:numRef>
              <c:f>reply_14!$C$5:$C$15</c:f>
              <c:numCache>
                <c:formatCode>General</c:formatCode>
                <c:ptCount val="11"/>
                <c:pt idx="0">
                  <c:v>778</c:v>
                </c:pt>
                <c:pt idx="1">
                  <c:v>720</c:v>
                </c:pt>
                <c:pt idx="2">
                  <c:v>703</c:v>
                </c:pt>
                <c:pt idx="3">
                  <c:v>574</c:v>
                </c:pt>
                <c:pt idx="4">
                  <c:v>539</c:v>
                </c:pt>
                <c:pt idx="5">
                  <c:v>351</c:v>
                </c:pt>
                <c:pt idx="6">
                  <c:v>237</c:v>
                </c:pt>
                <c:pt idx="7">
                  <c:v>222</c:v>
                </c:pt>
                <c:pt idx="8">
                  <c:v>217</c:v>
                </c:pt>
                <c:pt idx="9">
                  <c:v>214</c:v>
                </c:pt>
                <c:pt idx="10">
                  <c:v>209</c:v>
                </c:pt>
              </c:numCache>
            </c:numRef>
          </c:val>
        </c:ser>
        <c:ser>
          <c:idx val="1"/>
          <c:order val="1"/>
          <c:tx>
            <c:v>7 мес. 2016 г.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reply_14!$B$5:$B$15</c:f>
              <c:strCache>
                <c:ptCount val="11"/>
                <c:pt idx="0">
                  <c:v>Болезни желчного пузыря</c:v>
                </c:pt>
                <c:pt idx="1">
                  <c:v>Болезни артерий, артериол и капилляров</c:v>
                </c:pt>
                <c:pt idx="2">
                  <c:v>Болезни поджелудочной железы</c:v>
                </c:pt>
                <c:pt idx="3">
                  <c:v>Другие болезни органов пищеварения, взрослые</c:v>
                </c:pt>
                <c:pt idx="4">
                  <c:v>Флебит и тромбофлебит, варикозное расширение вен нижних конечностей</c:v>
                </c:pt>
                <c:pt idx="5">
                  <c:v>Камни мочевой системы; симптомы, относящиеся к мочевой системе</c:v>
                </c:pt>
                <c:pt idx="6">
                  <c:v>Болезни пищевода, гастрит, дуоденит, другие болезни желудка и двенадцатиперстной кишки</c:v>
                </c:pt>
                <c:pt idx="7">
                  <c:v>Тубулоинтерстициальные болезни почек, другие болезни мочевой системы</c:v>
                </c:pt>
                <c:pt idx="8">
                  <c:v>Другие поражения суставов, болезни мягких тканей</c:v>
                </c:pt>
                <c:pt idx="9">
                  <c:v>Язва желудка и двенадцатиперстной кишки</c:v>
                </c:pt>
                <c:pt idx="10">
                  <c:v>Другие болезни органов пищеварения, дети</c:v>
                </c:pt>
              </c:strCache>
            </c:strRef>
          </c:cat>
          <c:val>
            <c:numRef>
              <c:f>reply_14!$D$5:$D$15</c:f>
              <c:numCache>
                <c:formatCode>General</c:formatCode>
                <c:ptCount val="11"/>
                <c:pt idx="0">
                  <c:v>783</c:v>
                </c:pt>
                <c:pt idx="1">
                  <c:v>767</c:v>
                </c:pt>
                <c:pt idx="2">
                  <c:v>840</c:v>
                </c:pt>
                <c:pt idx="3">
                  <c:v>614</c:v>
                </c:pt>
                <c:pt idx="4">
                  <c:v>615</c:v>
                </c:pt>
                <c:pt idx="5">
                  <c:v>335</c:v>
                </c:pt>
                <c:pt idx="6">
                  <c:v>228</c:v>
                </c:pt>
                <c:pt idx="7">
                  <c:v>208</c:v>
                </c:pt>
                <c:pt idx="8">
                  <c:v>377</c:v>
                </c:pt>
                <c:pt idx="9">
                  <c:v>198</c:v>
                </c:pt>
                <c:pt idx="10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74256"/>
        <c:axId val="216874648"/>
      </c:barChart>
      <c:catAx>
        <c:axId val="2168742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6874648"/>
        <c:crosses val="autoZero"/>
        <c:auto val="1"/>
        <c:lblAlgn val="ctr"/>
        <c:lblOffset val="100"/>
        <c:noMultiLvlLbl val="0"/>
      </c:catAx>
      <c:valAx>
        <c:axId val="2168746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687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206828870866143E-2"/>
          <c:y val="0"/>
          <c:w val="0.18929841128763469"/>
          <c:h val="0.10946418866372205"/>
        </c:manualLayout>
      </c:layout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ОГАУЗ "Городская клиническая больница №3"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'reply_213 (2)'!$B$1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'reply_213 (2)'!$A$2:$A$11</c:f>
              <c:strCache>
                <c:ptCount val="10"/>
                <c:pt idx="0">
                  <c:v>ЖЕЛЧНОКАМЕННАЯ БОЛЕЗНЬ (ХОЛЕЛИТИАЗ)</c:v>
                </c:pt>
                <c:pt idx="1">
                  <c:v>ОСТРЫЙ АППЕНДИЦИТ</c:v>
                </c:pt>
                <c:pt idx="2">
                  <c:v>ПАХОВАЯ ГРЫЖА</c:v>
                </c:pt>
                <c:pt idx="3">
                  <c:v>ОСТРЫЙ ПАНКРЕАТИТ</c:v>
                </c:pt>
                <c:pt idx="4">
                  <c:v>АТЕРОСКЛЕРОЗ</c:v>
                </c:pt>
                <c:pt idx="5">
                  <c:v>ФЛЕБИТ И ТРОМБОФЛЕБИТ</c:v>
                </c:pt>
                <c:pt idx="6">
                  <c:v>ИНСУЛИННЕЗАВИСИМЫЙ САХАРНЫЙ ДИАБЕТ</c:v>
                </c:pt>
                <c:pt idx="7">
                  <c:v>ХОЛЕЦИСТИТ</c:v>
                </c:pt>
                <c:pt idx="8">
                  <c:v>ДРУГИЕ БОЛЕЗНИ ЖЕЛЧЕВЫВОДЯЩИХ ПУТЕЙ</c:v>
                </c:pt>
                <c:pt idx="9">
                  <c:v>ГРЫЖА ПЕРЕДНЕЙ БРЮШНОЙ СТЕНКИ</c:v>
                </c:pt>
              </c:strCache>
            </c:strRef>
          </c:cat>
          <c:val>
            <c:numRef>
              <c:f>'reply_213 (2)'!$B$2:$B$11</c:f>
              <c:numCache>
                <c:formatCode>General</c:formatCode>
                <c:ptCount val="10"/>
                <c:pt idx="0">
                  <c:v>264</c:v>
                </c:pt>
                <c:pt idx="1">
                  <c:v>141</c:v>
                </c:pt>
                <c:pt idx="2">
                  <c:v>97</c:v>
                </c:pt>
                <c:pt idx="3">
                  <c:v>68</c:v>
                </c:pt>
                <c:pt idx="4">
                  <c:v>76</c:v>
                </c:pt>
                <c:pt idx="5">
                  <c:v>54</c:v>
                </c:pt>
                <c:pt idx="6">
                  <c:v>45</c:v>
                </c:pt>
                <c:pt idx="7">
                  <c:v>29</c:v>
                </c:pt>
                <c:pt idx="8">
                  <c:v>18</c:v>
                </c:pt>
                <c:pt idx="9">
                  <c:v>34</c:v>
                </c:pt>
              </c:numCache>
            </c:numRef>
          </c:val>
        </c:ser>
        <c:ser>
          <c:idx val="1"/>
          <c:order val="1"/>
          <c:tx>
            <c:strRef>
              <c:f>'reply_213 (2)'!$C$1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'reply_213 (2)'!$A$2:$A$11</c:f>
              <c:strCache>
                <c:ptCount val="10"/>
                <c:pt idx="0">
                  <c:v>ЖЕЛЧНОКАМЕННАЯ БОЛЕЗНЬ (ХОЛЕЛИТИАЗ)</c:v>
                </c:pt>
                <c:pt idx="1">
                  <c:v>ОСТРЫЙ АППЕНДИЦИТ</c:v>
                </c:pt>
                <c:pt idx="2">
                  <c:v>ПАХОВАЯ ГРЫЖА</c:v>
                </c:pt>
                <c:pt idx="3">
                  <c:v>ОСТРЫЙ ПАНКРЕАТИТ</c:v>
                </c:pt>
                <c:pt idx="4">
                  <c:v>АТЕРОСКЛЕРОЗ</c:v>
                </c:pt>
                <c:pt idx="5">
                  <c:v>ФЛЕБИТ И ТРОМБОФЛЕБИТ</c:v>
                </c:pt>
                <c:pt idx="6">
                  <c:v>ИНСУЛИННЕЗАВИСИМЫЙ САХАРНЫЙ ДИАБЕТ</c:v>
                </c:pt>
                <c:pt idx="7">
                  <c:v>ХОЛЕЦИСТИТ</c:v>
                </c:pt>
                <c:pt idx="8">
                  <c:v>ДРУГИЕ БОЛЕЗНИ ЖЕЛЧЕВЫВОДЯЩИХ ПУТЕЙ</c:v>
                </c:pt>
                <c:pt idx="9">
                  <c:v>ГРЫЖА ПЕРЕДНЕЙ БРЮШНОЙ СТЕНКИ</c:v>
                </c:pt>
              </c:strCache>
            </c:strRef>
          </c:cat>
          <c:val>
            <c:numRef>
              <c:f>'reply_213 (2)'!$C$2:$C$11</c:f>
              <c:numCache>
                <c:formatCode>General</c:formatCode>
                <c:ptCount val="10"/>
                <c:pt idx="0">
                  <c:v>242</c:v>
                </c:pt>
                <c:pt idx="1">
                  <c:v>107</c:v>
                </c:pt>
                <c:pt idx="2">
                  <c:v>104</c:v>
                </c:pt>
                <c:pt idx="3">
                  <c:v>97</c:v>
                </c:pt>
                <c:pt idx="4">
                  <c:v>60</c:v>
                </c:pt>
                <c:pt idx="5">
                  <c:v>60</c:v>
                </c:pt>
                <c:pt idx="6">
                  <c:v>56</c:v>
                </c:pt>
                <c:pt idx="7">
                  <c:v>44</c:v>
                </c:pt>
                <c:pt idx="8">
                  <c:v>35</c:v>
                </c:pt>
                <c:pt idx="9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75432"/>
        <c:axId val="216875824"/>
      </c:barChart>
      <c:catAx>
        <c:axId val="216875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16875824"/>
        <c:crosses val="autoZero"/>
        <c:auto val="1"/>
        <c:lblAlgn val="ctr"/>
        <c:lblOffset val="100"/>
        <c:noMultiLvlLbl val="0"/>
      </c:catAx>
      <c:valAx>
        <c:axId val="21687582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6875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026531058617775"/>
          <c:y val="0.77136544733612533"/>
          <c:w val="0.12640135608048994"/>
          <c:h val="8.083841346169924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/>
            </a:pPr>
            <a:r>
              <a:rPr lang="ru-RU" sz="1200" b="1" i="0" u="none" strike="noStrike" baseline="0" dirty="0" smtClean="0">
                <a:effectLst/>
              </a:rPr>
              <a:t>ОГБУЗ "Медико-санитарная часть №2"</a:t>
            </a:r>
            <a:endParaRPr lang="ru-RU" sz="1200" b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'reply_708 (1)'!$D$1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'reply_708 (1)'!$C$2:$C$15</c:f>
              <c:strCache>
                <c:ptCount val="14"/>
                <c:pt idx="0">
                  <c:v>ЖЕЛЧНОКАМЕННАЯ БОЛЕЗНЬ (ХОЛЕЛИТИАЗ)</c:v>
                </c:pt>
                <c:pt idx="1">
                  <c:v>ОСТРЫЙ АППЕНДИЦИТ</c:v>
                </c:pt>
                <c:pt idx="2">
                  <c:v>ОСТРЫЙ ПАНКРЕАТИТ</c:v>
                </c:pt>
                <c:pt idx="3">
                  <c:v>АТЕРОСКЛЕРОЗ</c:v>
                </c:pt>
                <c:pt idx="4">
                  <c:v>ПАХОВАЯ ГРЫЖА</c:v>
                </c:pt>
                <c:pt idx="5">
                  <c:v>ФЛЕБИТ И ТРОМБОФЛЕБИТ</c:v>
                </c:pt>
                <c:pt idx="6">
                  <c:v>ВАРИКОЗНОЕ РАСШИРЕНИЕ ВЕН НИЖНИХ КОНЕЧНОСТЕЙ</c:v>
                </c:pt>
                <c:pt idx="7">
                  <c:v>ХОЛЕЦИСТИТ</c:v>
                </c:pt>
                <c:pt idx="8">
                  <c:v>АБСЦЕСС КОЖИ, ФУРУНКУЛ И КАРБУНКУЛ</c:v>
                </c:pt>
                <c:pt idx="9">
                  <c:v>ЯЗВА ДВЕНАДЦАТИПЕРСТНОЙ КИШКИ</c:v>
                </c:pt>
                <c:pt idx="10">
                  <c:v>ЯЗВА ЖЕЛУДКА</c:v>
                </c:pt>
                <c:pt idx="11">
                  <c:v>ГРЫЖА ПЕРЕДНЕЙ БРЮШНОЙ СТЕНКИ</c:v>
                </c:pt>
                <c:pt idx="12">
                  <c:v>ПАРАЛИТИЧЕСКИЙ ИЛЕУС И НЕПРОХОДИМОСТЬ КИШЕЧНИКА БЕЗ ГРЫЖИ</c:v>
                </c:pt>
                <c:pt idx="13">
                  <c:v>ДРУГИЕ БОЛЕЗНИ ПИЩЕВОДА</c:v>
                </c:pt>
              </c:strCache>
            </c:strRef>
          </c:cat>
          <c:val>
            <c:numRef>
              <c:f>'reply_708 (1)'!$D$2:$D$15</c:f>
              <c:numCache>
                <c:formatCode>General</c:formatCode>
                <c:ptCount val="14"/>
                <c:pt idx="0">
                  <c:v>144</c:v>
                </c:pt>
                <c:pt idx="1">
                  <c:v>107</c:v>
                </c:pt>
                <c:pt idx="2">
                  <c:v>61</c:v>
                </c:pt>
                <c:pt idx="3">
                  <c:v>35</c:v>
                </c:pt>
                <c:pt idx="4">
                  <c:v>28</c:v>
                </c:pt>
                <c:pt idx="5">
                  <c:v>21</c:v>
                </c:pt>
                <c:pt idx="6">
                  <c:v>4</c:v>
                </c:pt>
                <c:pt idx="7">
                  <c:v>12</c:v>
                </c:pt>
                <c:pt idx="8">
                  <c:v>7</c:v>
                </c:pt>
                <c:pt idx="9">
                  <c:v>12</c:v>
                </c:pt>
                <c:pt idx="10">
                  <c:v>39</c:v>
                </c:pt>
                <c:pt idx="11">
                  <c:v>23</c:v>
                </c:pt>
                <c:pt idx="12">
                  <c:v>11</c:v>
                </c:pt>
                <c:pt idx="13">
                  <c:v>23</c:v>
                </c:pt>
              </c:numCache>
            </c:numRef>
          </c:val>
        </c:ser>
        <c:ser>
          <c:idx val="1"/>
          <c:order val="1"/>
          <c:tx>
            <c:strRef>
              <c:f>'reply_708 (1)'!$E$1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'reply_708 (1)'!$C$2:$C$15</c:f>
              <c:strCache>
                <c:ptCount val="14"/>
                <c:pt idx="0">
                  <c:v>ЖЕЛЧНОКАМЕННАЯ БОЛЕЗНЬ (ХОЛЕЛИТИАЗ)</c:v>
                </c:pt>
                <c:pt idx="1">
                  <c:v>ОСТРЫЙ АППЕНДИЦИТ</c:v>
                </c:pt>
                <c:pt idx="2">
                  <c:v>ОСТРЫЙ ПАНКРЕАТИТ</c:v>
                </c:pt>
                <c:pt idx="3">
                  <c:v>АТЕРОСКЛЕРОЗ</c:v>
                </c:pt>
                <c:pt idx="4">
                  <c:v>ПАХОВАЯ ГРЫЖА</c:v>
                </c:pt>
                <c:pt idx="5">
                  <c:v>ФЛЕБИТ И ТРОМБОФЛЕБИТ</c:v>
                </c:pt>
                <c:pt idx="6">
                  <c:v>ВАРИКОЗНОЕ РАСШИРЕНИЕ ВЕН НИЖНИХ КОНЕЧНОСТЕЙ</c:v>
                </c:pt>
                <c:pt idx="7">
                  <c:v>ХОЛЕЦИСТИТ</c:v>
                </c:pt>
                <c:pt idx="8">
                  <c:v>АБСЦЕСС КОЖИ, ФУРУНКУЛ И КАРБУНКУЛ</c:v>
                </c:pt>
                <c:pt idx="9">
                  <c:v>ЯЗВА ДВЕНАДЦАТИПЕРСТНОЙ КИШКИ</c:v>
                </c:pt>
                <c:pt idx="10">
                  <c:v>ЯЗВА ЖЕЛУДКА</c:v>
                </c:pt>
                <c:pt idx="11">
                  <c:v>ГРЫЖА ПЕРЕДНЕЙ БРЮШНОЙ СТЕНКИ</c:v>
                </c:pt>
                <c:pt idx="12">
                  <c:v>ПАРАЛИТИЧЕСКИЙ ИЛЕУС И НЕПРОХОДИМОСТЬ КИШЕЧНИКА БЕЗ ГРЫЖИ</c:v>
                </c:pt>
                <c:pt idx="13">
                  <c:v>ДРУГИЕ БОЛЕЗНИ ПИЩЕВОДА</c:v>
                </c:pt>
              </c:strCache>
            </c:strRef>
          </c:cat>
          <c:val>
            <c:numRef>
              <c:f>'reply_708 (1)'!$E$2:$E$15</c:f>
              <c:numCache>
                <c:formatCode>General</c:formatCode>
                <c:ptCount val="14"/>
                <c:pt idx="0">
                  <c:v>150</c:v>
                </c:pt>
                <c:pt idx="1">
                  <c:v>119</c:v>
                </c:pt>
                <c:pt idx="2">
                  <c:v>83</c:v>
                </c:pt>
                <c:pt idx="3">
                  <c:v>70</c:v>
                </c:pt>
                <c:pt idx="4">
                  <c:v>34</c:v>
                </c:pt>
                <c:pt idx="5">
                  <c:v>33</c:v>
                </c:pt>
                <c:pt idx="6">
                  <c:v>30</c:v>
                </c:pt>
                <c:pt idx="7">
                  <c:v>28</c:v>
                </c:pt>
                <c:pt idx="8">
                  <c:v>26</c:v>
                </c:pt>
                <c:pt idx="9">
                  <c:v>25</c:v>
                </c:pt>
                <c:pt idx="10">
                  <c:v>21</c:v>
                </c:pt>
                <c:pt idx="11">
                  <c:v>18</c:v>
                </c:pt>
                <c:pt idx="12">
                  <c:v>16</c:v>
                </c:pt>
                <c:pt idx="1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76608"/>
        <c:axId val="216877000"/>
      </c:barChart>
      <c:catAx>
        <c:axId val="216876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6877000"/>
        <c:crosses val="autoZero"/>
        <c:auto val="1"/>
        <c:lblAlgn val="ctr"/>
        <c:lblOffset val="100"/>
        <c:noMultiLvlLbl val="0"/>
      </c:catAx>
      <c:valAx>
        <c:axId val="21687700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6876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u="none" strike="noStrike" baseline="0" dirty="0" smtClean="0">
                <a:effectLst/>
              </a:rPr>
              <a:t>ФГБОУ ВО </a:t>
            </a:r>
            <a:r>
              <a:rPr lang="ru-RU" sz="1400" b="0" i="0" u="none" strike="noStrike" baseline="0" dirty="0" err="1" smtClean="0">
                <a:effectLst/>
              </a:rPr>
              <a:t>СибГМУ</a:t>
            </a:r>
            <a:r>
              <a:rPr lang="ru-RU" sz="1400" b="0" i="0" u="none" strike="noStrike" baseline="0" dirty="0" smtClean="0">
                <a:effectLst/>
              </a:rPr>
              <a:t> Минздрава России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'reply_171 (1)'!$D$1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'reply_171 (1)'!$C$2:$C$13</c:f>
              <c:strCache>
                <c:ptCount val="12"/>
                <c:pt idx="0">
                  <c:v>ЖЕЛЧНОКАМЕННАЯ БОЛЕЗНЬ (ХОЛЕЛИТИАЗ)</c:v>
                </c:pt>
                <c:pt idx="1">
                  <c:v>ОСТРЫЙ ПАНКРЕАТИТ</c:v>
                </c:pt>
                <c:pt idx="2">
                  <c:v>ОСТРЫЙ АППЕНДИЦИТ</c:v>
                </c:pt>
                <c:pt idx="3">
                  <c:v>ПАХОВАЯ ГРЫЖА</c:v>
                </c:pt>
                <c:pt idx="4">
                  <c:v>АТЕРОСКЛЕРОЗ</c:v>
                </c:pt>
                <c:pt idx="5">
                  <c:v>ГРЫЖА ПЕРЕДНЕЙ БРЮШНОЙ СТЕНКИ</c:v>
                </c:pt>
                <c:pt idx="6">
                  <c:v>ЯЗВА ЖЕЛУДКА</c:v>
                </c:pt>
                <c:pt idx="7">
                  <c:v>ПАРАЛИТИЧЕСКИЙ ИЛЕУС И НЕПРОХОДИМОСТЬ КИШЕЧНИКА БЕЗ ГРЫЖИ</c:v>
                </c:pt>
                <c:pt idx="8">
                  <c:v>ФЛЕГМОНА</c:v>
                </c:pt>
                <c:pt idx="9">
                  <c:v>ФЛЕБИТ И ТРОМБОФЛЕБИТ</c:v>
                </c:pt>
                <c:pt idx="10">
                  <c:v>ПУПОЧНАЯ ГРЫЖА</c:v>
                </c:pt>
                <c:pt idx="11">
                  <c:v>Геморрой и перианальный венозный тромбоз</c:v>
                </c:pt>
              </c:strCache>
            </c:strRef>
          </c:cat>
          <c:val>
            <c:numRef>
              <c:f>'reply_171 (1)'!$D$2:$D$13</c:f>
              <c:numCache>
                <c:formatCode>General</c:formatCode>
                <c:ptCount val="12"/>
                <c:pt idx="0">
                  <c:v>150</c:v>
                </c:pt>
                <c:pt idx="1">
                  <c:v>136</c:v>
                </c:pt>
                <c:pt idx="2">
                  <c:v>92</c:v>
                </c:pt>
                <c:pt idx="3">
                  <c:v>80</c:v>
                </c:pt>
                <c:pt idx="4">
                  <c:v>32</c:v>
                </c:pt>
                <c:pt idx="5">
                  <c:v>46</c:v>
                </c:pt>
                <c:pt idx="6">
                  <c:v>33</c:v>
                </c:pt>
                <c:pt idx="7">
                  <c:v>33</c:v>
                </c:pt>
                <c:pt idx="8">
                  <c:v>11</c:v>
                </c:pt>
                <c:pt idx="9">
                  <c:v>33</c:v>
                </c:pt>
                <c:pt idx="10">
                  <c:v>25</c:v>
                </c:pt>
                <c:pt idx="11">
                  <c:v>15</c:v>
                </c:pt>
              </c:numCache>
            </c:numRef>
          </c:val>
        </c:ser>
        <c:ser>
          <c:idx val="1"/>
          <c:order val="1"/>
          <c:tx>
            <c:strRef>
              <c:f>'reply_171 (1)'!$E$1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'reply_171 (1)'!$C$2:$C$13</c:f>
              <c:strCache>
                <c:ptCount val="12"/>
                <c:pt idx="0">
                  <c:v>ЖЕЛЧНОКАМЕННАЯ БОЛЕЗНЬ (ХОЛЕЛИТИАЗ)</c:v>
                </c:pt>
                <c:pt idx="1">
                  <c:v>ОСТРЫЙ ПАНКРЕАТИТ</c:v>
                </c:pt>
                <c:pt idx="2">
                  <c:v>ОСТРЫЙ АППЕНДИЦИТ</c:v>
                </c:pt>
                <c:pt idx="3">
                  <c:v>ПАХОВАЯ ГРЫЖА</c:v>
                </c:pt>
                <c:pt idx="4">
                  <c:v>АТЕРОСКЛЕРОЗ</c:v>
                </c:pt>
                <c:pt idx="5">
                  <c:v>ГРЫЖА ПЕРЕДНЕЙ БРЮШНОЙ СТЕНКИ</c:v>
                </c:pt>
                <c:pt idx="6">
                  <c:v>ЯЗВА ЖЕЛУДКА</c:v>
                </c:pt>
                <c:pt idx="7">
                  <c:v>ПАРАЛИТИЧЕСКИЙ ИЛЕУС И НЕПРОХОДИМОСТЬ КИШЕЧНИКА БЕЗ ГРЫЖИ</c:v>
                </c:pt>
                <c:pt idx="8">
                  <c:v>ФЛЕГМОНА</c:v>
                </c:pt>
                <c:pt idx="9">
                  <c:v>ФЛЕБИТ И ТРОМБОФЛЕБИТ</c:v>
                </c:pt>
                <c:pt idx="10">
                  <c:v>ПУПОЧНАЯ ГРЫЖА</c:v>
                </c:pt>
                <c:pt idx="11">
                  <c:v>Геморрой и перианальный венозный тромбоз</c:v>
                </c:pt>
              </c:strCache>
            </c:strRef>
          </c:cat>
          <c:val>
            <c:numRef>
              <c:f>'reply_171 (1)'!$E$2:$E$13</c:f>
              <c:numCache>
                <c:formatCode>General</c:formatCode>
                <c:ptCount val="12"/>
                <c:pt idx="0">
                  <c:v>224</c:v>
                </c:pt>
                <c:pt idx="1">
                  <c:v>199</c:v>
                </c:pt>
                <c:pt idx="2">
                  <c:v>118</c:v>
                </c:pt>
                <c:pt idx="3">
                  <c:v>75</c:v>
                </c:pt>
                <c:pt idx="4">
                  <c:v>44</c:v>
                </c:pt>
                <c:pt idx="5">
                  <c:v>41</c:v>
                </c:pt>
                <c:pt idx="6">
                  <c:v>39</c:v>
                </c:pt>
                <c:pt idx="7">
                  <c:v>39</c:v>
                </c:pt>
                <c:pt idx="8">
                  <c:v>39</c:v>
                </c:pt>
                <c:pt idx="9">
                  <c:v>34</c:v>
                </c:pt>
                <c:pt idx="10">
                  <c:v>32</c:v>
                </c:pt>
                <c:pt idx="1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77784"/>
        <c:axId val="217075256"/>
      </c:barChart>
      <c:catAx>
        <c:axId val="2168777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cap="all" baseline="0"/>
            </a:pPr>
            <a:endParaRPr lang="ru-RU"/>
          </a:p>
        </c:txPr>
        <c:crossAx val="217075256"/>
        <c:crosses val="autoZero"/>
        <c:auto val="1"/>
        <c:lblAlgn val="ctr"/>
        <c:lblOffset val="100"/>
        <c:noMultiLvlLbl val="0"/>
      </c:catAx>
      <c:valAx>
        <c:axId val="217075256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6877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04308836395445"/>
          <c:y val="0.83205131456321824"/>
          <c:w val="0.12640135608048994"/>
          <c:h val="7.279801943791096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b="0" i="0" baseline="0" dirty="0" smtClean="0"/>
              <a:t>ФГБУ СибФНКЦ ФМБА России</a:t>
            </a:r>
            <a:endParaRPr lang="ru-RU" sz="1400" b="1" i="0" baseline="0" dirty="0"/>
          </a:p>
        </c:rich>
      </c:tx>
      <c:layout>
        <c:manualLayout>
          <c:xMode val="edge"/>
          <c:yMode val="edge"/>
          <c:x val="0.21120864516737201"/>
          <c:y val="2.8347977446092166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1342401349345024"/>
          <c:y val="8.7051378701473919E-2"/>
          <c:w val="0.40344338844505495"/>
          <c:h val="0.841556689430039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'reply_287 (4)'!$D$1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'reply_287 (4)'!$C$2:$C$16</c:f>
              <c:strCache>
                <c:ptCount val="15"/>
                <c:pt idx="0">
                  <c:v>АТЕРОСКЛЕРОЗ</c:v>
                </c:pt>
                <c:pt idx="1">
                  <c:v>ЖЕЛЧНОКАМЕННАЯ БОЛЕЗНЬ (ХОЛЕЛИТИАЗ)</c:v>
                </c:pt>
                <c:pt idx="2">
                  <c:v>ОСТРЫЙ АППЕНДИЦИТ</c:v>
                </c:pt>
                <c:pt idx="3">
                  <c:v>ПАХОВАЯ ГРЫЖА</c:v>
                </c:pt>
                <c:pt idx="4">
                  <c:v>ОСТРЫЙ ПАНКРЕАТИТ</c:v>
                </c:pt>
                <c:pt idx="5">
                  <c:v>ДРУГИЕ БОЛЕЗНИ КИШЕЧНИКА</c:v>
                </c:pt>
                <c:pt idx="6">
                  <c:v>ФЛЕБИТ И ТРОМБОФЛЕБИТ</c:v>
                </c:pt>
                <c:pt idx="7">
                  <c:v>ДРУГИЕ БОЛЕЗНИ ЖЕЛУДКА И ДВЕНАДЦАТИПЕРСТНОЙ КИШКИ</c:v>
                </c:pt>
                <c:pt idx="8">
                  <c:v>ВНУТРИЧЕРЕПНАЯ ТРАВМА</c:v>
                </c:pt>
                <c:pt idx="9">
                  <c:v>ПУПОЧНАЯ ГРЫЖА</c:v>
                </c:pt>
                <c:pt idx="10">
                  <c:v>ВАРИКОЗНОЕ РАСШИРЕНИЕ ВЕН НИЖНИХ КОНЕЧНОСТЕЙ</c:v>
                </c:pt>
                <c:pt idx="11">
                  <c:v>ИЗБЫТОЧНАЯ КРАЙНЯЯ ПЛОТЬ, ФИМОЗ И ПАРАФИМОЗ</c:v>
                </c:pt>
                <c:pt idx="12">
                  <c:v>ИНСУЛИННЕЗАВИСИМЫЙ САХАРНЫЙ ДИАБЕТ</c:v>
                </c:pt>
                <c:pt idx="13">
                  <c:v>ДОБРОКАЧ. НОВООБРАЗ.  ЖИРОВОЙ ТКАНИ</c:v>
                </c:pt>
                <c:pt idx="14">
                  <c:v>ГРЫЖА ПЕРЕДНЕЙ БРЮШНОЙ СТЕНКИ</c:v>
                </c:pt>
              </c:strCache>
            </c:strRef>
          </c:cat>
          <c:val>
            <c:numRef>
              <c:f>'reply_287 (4)'!$D$2:$D$16</c:f>
              <c:numCache>
                <c:formatCode>General</c:formatCode>
                <c:ptCount val="15"/>
                <c:pt idx="0">
                  <c:v>142</c:v>
                </c:pt>
                <c:pt idx="1">
                  <c:v>89</c:v>
                </c:pt>
                <c:pt idx="2">
                  <c:v>90</c:v>
                </c:pt>
                <c:pt idx="3">
                  <c:v>77</c:v>
                </c:pt>
                <c:pt idx="4">
                  <c:v>45</c:v>
                </c:pt>
                <c:pt idx="5">
                  <c:v>33</c:v>
                </c:pt>
                <c:pt idx="6">
                  <c:v>42</c:v>
                </c:pt>
                <c:pt idx="7">
                  <c:v>38</c:v>
                </c:pt>
                <c:pt idx="8">
                  <c:v>31</c:v>
                </c:pt>
                <c:pt idx="9">
                  <c:v>37</c:v>
                </c:pt>
                <c:pt idx="10">
                  <c:v>39</c:v>
                </c:pt>
                <c:pt idx="11">
                  <c:v>23</c:v>
                </c:pt>
                <c:pt idx="12">
                  <c:v>9</c:v>
                </c:pt>
                <c:pt idx="13">
                  <c:v>13</c:v>
                </c:pt>
                <c:pt idx="14">
                  <c:v>36</c:v>
                </c:pt>
              </c:numCache>
            </c:numRef>
          </c:val>
        </c:ser>
        <c:ser>
          <c:idx val="1"/>
          <c:order val="1"/>
          <c:tx>
            <c:strRef>
              <c:f>'reply_287 (4)'!$E$1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'reply_287 (4)'!$C$2:$C$16</c:f>
              <c:strCache>
                <c:ptCount val="15"/>
                <c:pt idx="0">
                  <c:v>АТЕРОСКЛЕРОЗ</c:v>
                </c:pt>
                <c:pt idx="1">
                  <c:v>ЖЕЛЧНОКАМЕННАЯ БОЛЕЗНЬ (ХОЛЕЛИТИАЗ)</c:v>
                </c:pt>
                <c:pt idx="2">
                  <c:v>ОСТРЫЙ АППЕНДИЦИТ</c:v>
                </c:pt>
                <c:pt idx="3">
                  <c:v>ПАХОВАЯ ГРЫЖА</c:v>
                </c:pt>
                <c:pt idx="4">
                  <c:v>ОСТРЫЙ ПАНКРЕАТИТ</c:v>
                </c:pt>
                <c:pt idx="5">
                  <c:v>ДРУГИЕ БОЛЕЗНИ КИШЕЧНИКА</c:v>
                </c:pt>
                <c:pt idx="6">
                  <c:v>ФЛЕБИТ И ТРОМБОФЛЕБИТ</c:v>
                </c:pt>
                <c:pt idx="7">
                  <c:v>ДРУГИЕ БОЛЕЗНИ ЖЕЛУДКА И ДВЕНАДЦАТИПЕРСТНОЙ КИШКИ</c:v>
                </c:pt>
                <c:pt idx="8">
                  <c:v>ВНУТРИЧЕРЕПНАЯ ТРАВМА</c:v>
                </c:pt>
                <c:pt idx="9">
                  <c:v>ПУПОЧНАЯ ГРЫЖА</c:v>
                </c:pt>
                <c:pt idx="10">
                  <c:v>ВАРИКОЗНОЕ РАСШИРЕНИЕ ВЕН НИЖНИХ КОНЕЧНОСТЕЙ</c:v>
                </c:pt>
                <c:pt idx="11">
                  <c:v>ИЗБЫТОЧНАЯ КРАЙНЯЯ ПЛОТЬ, ФИМОЗ И ПАРАФИМОЗ</c:v>
                </c:pt>
                <c:pt idx="12">
                  <c:v>ИНСУЛИННЕЗАВИСИМЫЙ САХАРНЫЙ ДИАБЕТ</c:v>
                </c:pt>
                <c:pt idx="13">
                  <c:v>ДОБРОКАЧ. НОВООБРАЗ.  ЖИРОВОЙ ТКАНИ</c:v>
                </c:pt>
                <c:pt idx="14">
                  <c:v>ГРЫЖА ПЕРЕДНЕЙ БРЮШНОЙ СТЕНКИ</c:v>
                </c:pt>
              </c:strCache>
            </c:strRef>
          </c:cat>
          <c:val>
            <c:numRef>
              <c:f>'reply_287 (4)'!$E$2:$E$16</c:f>
              <c:numCache>
                <c:formatCode>General</c:formatCode>
                <c:ptCount val="15"/>
                <c:pt idx="0">
                  <c:v>157</c:v>
                </c:pt>
                <c:pt idx="1">
                  <c:v>102</c:v>
                </c:pt>
                <c:pt idx="2">
                  <c:v>77</c:v>
                </c:pt>
                <c:pt idx="3">
                  <c:v>71</c:v>
                </c:pt>
                <c:pt idx="4">
                  <c:v>66</c:v>
                </c:pt>
                <c:pt idx="5">
                  <c:v>46</c:v>
                </c:pt>
                <c:pt idx="6">
                  <c:v>45</c:v>
                </c:pt>
                <c:pt idx="7">
                  <c:v>45</c:v>
                </c:pt>
                <c:pt idx="8">
                  <c:v>40</c:v>
                </c:pt>
                <c:pt idx="9">
                  <c:v>35</c:v>
                </c:pt>
                <c:pt idx="10">
                  <c:v>31</c:v>
                </c:pt>
                <c:pt idx="11">
                  <c:v>28</c:v>
                </c:pt>
                <c:pt idx="12">
                  <c:v>20</c:v>
                </c:pt>
                <c:pt idx="13">
                  <c:v>19</c:v>
                </c:pt>
                <c:pt idx="14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076040"/>
        <c:axId val="217076432"/>
      </c:barChart>
      <c:catAx>
        <c:axId val="2170760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7076432"/>
        <c:crosses val="autoZero"/>
        <c:auto val="1"/>
        <c:lblAlgn val="ctr"/>
        <c:lblOffset val="100"/>
        <c:noMultiLvlLbl val="0"/>
      </c:catAx>
      <c:valAx>
        <c:axId val="21707643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7076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u="none" strike="noStrike" baseline="0" dirty="0" smtClean="0">
                <a:effectLst/>
              </a:rPr>
              <a:t>ОГАУЗ "МЦ </a:t>
            </a:r>
            <a:r>
              <a:rPr lang="ru-RU" sz="1400" b="0" i="0" u="none" strike="noStrike" baseline="0" dirty="0" err="1" smtClean="0">
                <a:effectLst/>
              </a:rPr>
              <a:t>им.Г.К.Жерлова</a:t>
            </a:r>
            <a:r>
              <a:rPr lang="ru-RU" sz="1400" b="0" i="0" u="none" strike="noStrike" baseline="0" dirty="0" smtClean="0">
                <a:effectLst/>
              </a:rPr>
              <a:t>"</a:t>
            </a:r>
            <a:endParaRPr lang="ru-RU" sz="1400" dirty="0"/>
          </a:p>
        </c:rich>
      </c:tx>
      <c:layout>
        <c:manualLayout>
          <c:xMode val="edge"/>
          <c:yMode val="edge"/>
          <c:x val="8.5158055000691554E-2"/>
          <c:y val="1.8570341000362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197462817147882"/>
          <c:y val="0.10668569655518829"/>
          <c:w val="0.5199017935258099"/>
          <c:h val="0.87036739850922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'reply_802 (2)'!$D$3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'reply_802 (2)'!$C$4:$C$15</c:f>
              <c:strCache>
                <c:ptCount val="12"/>
                <c:pt idx="0">
                  <c:v>ГАСТРОЭЗОФАГЕАЛЬНЫЙ РЕФЛЮКС</c:v>
                </c:pt>
                <c:pt idx="1">
                  <c:v>Злокачественное новообразование желудка</c:v>
                </c:pt>
                <c:pt idx="2">
                  <c:v>ДРУГИЕ БОЛЕЗНИ ПОДЖЕЛУДОЧНОЙ ЖЕЛЕЗЫ</c:v>
                </c:pt>
                <c:pt idx="3">
                  <c:v>ДРУГИЕ БОЛЕЗНИ КИШЕЧНИКА</c:v>
                </c:pt>
                <c:pt idx="4">
                  <c:v>ФИБРОЗ И ЦИРРОЗ ПЕЧЕНИ</c:v>
                </c:pt>
                <c:pt idx="5">
                  <c:v>ЖЕЛЧНОКАМЕННАЯ БОЛЕЗНЬ (ХОЛЕЛИТИАЗ)</c:v>
                </c:pt>
                <c:pt idx="6">
                  <c:v>ДРУГИЕ БОЛЕЗНИ ЖЕЛУДКА И ДВЕНАДЦАТИПЕРСТНОЙ КИШКИ</c:v>
                </c:pt>
                <c:pt idx="7">
                  <c:v>Злокачественное новообразование ободочной кишки</c:v>
                </c:pt>
                <c:pt idx="8">
                  <c:v>Злокачественное новообразование молочной железы</c:v>
                </c:pt>
                <c:pt idx="9">
                  <c:v>ЗНО прямой кишки</c:v>
                </c:pt>
                <c:pt idx="10">
                  <c:v>ДОБРОКАЧЕСТВЕННОЕ НОВООБРАЗОВАНИЕ ДРУГИХ И НЕТОЧНО ОБОЗНАЧЕННЫХ ОРГАНОВ ПИЩЕВАРЕНИЯ</c:v>
                </c:pt>
                <c:pt idx="11">
                  <c:v>ЗНО ректосигмоидного соединения</c:v>
                </c:pt>
              </c:strCache>
            </c:strRef>
          </c:cat>
          <c:val>
            <c:numRef>
              <c:f>'reply_802 (2)'!$D$4:$D$15</c:f>
              <c:numCache>
                <c:formatCode>General</c:formatCode>
                <c:ptCount val="12"/>
                <c:pt idx="0">
                  <c:v>35</c:v>
                </c:pt>
                <c:pt idx="1">
                  <c:v>33</c:v>
                </c:pt>
                <c:pt idx="2">
                  <c:v>26</c:v>
                </c:pt>
                <c:pt idx="3">
                  <c:v>12</c:v>
                </c:pt>
                <c:pt idx="4">
                  <c:v>9</c:v>
                </c:pt>
                <c:pt idx="5">
                  <c:v>33</c:v>
                </c:pt>
                <c:pt idx="6">
                  <c:v>4</c:v>
                </c:pt>
                <c:pt idx="7">
                  <c:v>6</c:v>
                </c:pt>
                <c:pt idx="8">
                  <c:v>0</c:v>
                </c:pt>
                <c:pt idx="9">
                  <c:v>9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'reply_802 (2)'!$E$3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'reply_802 (2)'!$C$4:$C$15</c:f>
              <c:strCache>
                <c:ptCount val="12"/>
                <c:pt idx="0">
                  <c:v>ГАСТРОЭЗОФАГЕАЛЬНЫЙ РЕФЛЮКС</c:v>
                </c:pt>
                <c:pt idx="1">
                  <c:v>Злокачественное новообразование желудка</c:v>
                </c:pt>
                <c:pt idx="2">
                  <c:v>ДРУГИЕ БОЛЕЗНИ ПОДЖЕЛУДОЧНОЙ ЖЕЛЕЗЫ</c:v>
                </c:pt>
                <c:pt idx="3">
                  <c:v>ДРУГИЕ БОЛЕЗНИ КИШЕЧНИКА</c:v>
                </c:pt>
                <c:pt idx="4">
                  <c:v>ФИБРОЗ И ЦИРРОЗ ПЕЧЕНИ</c:v>
                </c:pt>
                <c:pt idx="5">
                  <c:v>ЖЕЛЧНОКАМЕННАЯ БОЛЕЗНЬ (ХОЛЕЛИТИАЗ)</c:v>
                </c:pt>
                <c:pt idx="6">
                  <c:v>ДРУГИЕ БОЛЕЗНИ ЖЕЛУДКА И ДВЕНАДЦАТИПЕРСТНОЙ КИШКИ</c:v>
                </c:pt>
                <c:pt idx="7">
                  <c:v>Злокачественное новообразование ободочной кишки</c:v>
                </c:pt>
                <c:pt idx="8">
                  <c:v>Злокачественное новообразование молочной железы</c:v>
                </c:pt>
                <c:pt idx="9">
                  <c:v>ЗНО прямой кишки</c:v>
                </c:pt>
                <c:pt idx="10">
                  <c:v>ДОБРОКАЧЕСТВЕННОЕ НОВООБРАЗОВАНИЕ ДРУГИХ И НЕТОЧНО ОБОЗНАЧЕННЫХ ОРГАНОВ ПИЩЕВАРЕНИЯ</c:v>
                </c:pt>
                <c:pt idx="11">
                  <c:v>ЗНО ректосигмоидного соединения</c:v>
                </c:pt>
              </c:strCache>
            </c:strRef>
          </c:cat>
          <c:val>
            <c:numRef>
              <c:f>'reply_802 (2)'!$E$4:$E$15</c:f>
              <c:numCache>
                <c:formatCode>General</c:formatCode>
                <c:ptCount val="12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30</c:v>
                </c:pt>
                <c:pt idx="4">
                  <c:v>25</c:v>
                </c:pt>
                <c:pt idx="5">
                  <c:v>20</c:v>
                </c:pt>
                <c:pt idx="6">
                  <c:v>16</c:v>
                </c:pt>
                <c:pt idx="7">
                  <c:v>15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077216"/>
        <c:axId val="217077608"/>
      </c:barChart>
      <c:catAx>
        <c:axId val="2170772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cap="all" baseline="0"/>
            </a:pPr>
            <a:endParaRPr lang="ru-RU"/>
          </a:p>
        </c:txPr>
        <c:crossAx val="217077608"/>
        <c:crosses val="autoZero"/>
        <c:auto val="1"/>
        <c:lblAlgn val="ctr"/>
        <c:lblOffset val="100"/>
        <c:noMultiLvlLbl val="0"/>
      </c:catAx>
      <c:valAx>
        <c:axId val="217077608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17077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473972977361495"/>
          <c:y val="0.85664097719320853"/>
          <c:w val="0.15692674104586671"/>
          <c:h val="7.544488989509963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u="none" strike="noStrike" baseline="0" dirty="0" smtClean="0">
                <a:effectLst/>
              </a:rPr>
              <a:t>ОГАУЗ "ТОКБ"</a:t>
            </a:r>
            <a:endParaRPr lang="ru-RU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3243292602191841"/>
          <c:y val="0.13771329426185241"/>
          <c:w val="0.44408574085375596"/>
          <c:h val="0.832666110158507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'reply_679 (1)'!$D$1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'reply_679 (1)'!$C$2:$C$13</c:f>
              <c:strCache>
                <c:ptCount val="12"/>
                <c:pt idx="0">
                  <c:v>ЖЕЛЧНОКАМЕННАЯ БОЛЕЗНЬ (ХОЛЕЛИТИАЗ)</c:v>
                </c:pt>
                <c:pt idx="1">
                  <c:v>ПАХОВАЯ ГРЫЖА</c:v>
                </c:pt>
                <c:pt idx="2">
                  <c:v>ДРУГИЕ БОЛЕЗНИ МАТЕРИ, КЛАССИФИЦИРОВАННЫЕ В ДРУГИХ РУБРИКАХ, НО ОСЛОЖНЯЮЩИЕ БЕРЕМЕННОСТЬ, РОДЫ И ПОСЛЕРОДОВОЙ ПЕРИОД</c:v>
                </c:pt>
                <c:pt idx="3">
                  <c:v>ОСТЕОМИЕЛИТ</c:v>
                </c:pt>
                <c:pt idx="4">
                  <c:v>ГРЫЖА ПЕРЕДНЕЙ БРЮШНОЙ СТЕНКИ</c:v>
                </c:pt>
                <c:pt idx="5">
                  <c:v>ДРУГИЕ ФОРМЫ НЕТОКСИЧЕСКОГО ЗОБА</c:v>
                </c:pt>
                <c:pt idx="6">
                  <c:v>АТЕРОСКЛЕРОЗ</c:v>
                </c:pt>
                <c:pt idx="7">
                  <c:v>ТИРЕОТОКСИКОЗ (ГИПЕРТИРЕОЗ)</c:v>
                </c:pt>
                <c:pt idx="8">
                  <c:v>ИНСУЛИННЕЗАВИСИМЫЙ САХАРНЫЙ ДИАБЕТ</c:v>
                </c:pt>
                <c:pt idx="9">
                  <c:v>ДИАФРАГМАЛЬНАЯ ГРЫЖА</c:v>
                </c:pt>
                <c:pt idx="10">
                  <c:v>АБСЦЕСС КОЖИ, ФУРУНКУЛ И КАРБУНКУЛ</c:v>
                </c:pt>
                <c:pt idx="11">
                  <c:v>ДОБРОКАЧ. НОВООБРАЗ. ДР. ОРГАНОВ ПИЩЕВАРЕНИЯ</c:v>
                </c:pt>
              </c:strCache>
            </c:strRef>
          </c:cat>
          <c:val>
            <c:numRef>
              <c:f>'reply_679 (1)'!$D$2:$D$13</c:f>
              <c:numCache>
                <c:formatCode>General</c:formatCode>
                <c:ptCount val="12"/>
                <c:pt idx="0">
                  <c:v>129</c:v>
                </c:pt>
                <c:pt idx="1">
                  <c:v>45</c:v>
                </c:pt>
                <c:pt idx="2">
                  <c:v>60</c:v>
                </c:pt>
                <c:pt idx="3">
                  <c:v>31</c:v>
                </c:pt>
                <c:pt idx="4">
                  <c:v>19</c:v>
                </c:pt>
                <c:pt idx="5">
                  <c:v>15</c:v>
                </c:pt>
                <c:pt idx="6">
                  <c:v>7</c:v>
                </c:pt>
                <c:pt idx="7">
                  <c:v>11</c:v>
                </c:pt>
                <c:pt idx="8">
                  <c:v>15</c:v>
                </c:pt>
                <c:pt idx="9">
                  <c:v>18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'reply_679 (1)'!$E$1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'reply_679 (1)'!$C$2:$C$13</c:f>
              <c:strCache>
                <c:ptCount val="12"/>
                <c:pt idx="0">
                  <c:v>ЖЕЛЧНОКАМЕННАЯ БОЛЕЗНЬ (ХОЛЕЛИТИАЗ)</c:v>
                </c:pt>
                <c:pt idx="1">
                  <c:v>ПАХОВАЯ ГРЫЖА</c:v>
                </c:pt>
                <c:pt idx="2">
                  <c:v>ДРУГИЕ БОЛЕЗНИ МАТЕРИ, КЛАССИФИЦИРОВАННЫЕ В ДРУГИХ РУБРИКАХ, НО ОСЛОЖНЯЮЩИЕ БЕРЕМЕННОСТЬ, РОДЫ И ПОСЛЕРОДОВОЙ ПЕРИОД</c:v>
                </c:pt>
                <c:pt idx="3">
                  <c:v>ОСТЕОМИЕЛИТ</c:v>
                </c:pt>
                <c:pt idx="4">
                  <c:v>ГРЫЖА ПЕРЕДНЕЙ БРЮШНОЙ СТЕНКИ</c:v>
                </c:pt>
                <c:pt idx="5">
                  <c:v>ДРУГИЕ ФОРМЫ НЕТОКСИЧЕСКОГО ЗОБА</c:v>
                </c:pt>
                <c:pt idx="6">
                  <c:v>АТЕРОСКЛЕРОЗ</c:v>
                </c:pt>
                <c:pt idx="7">
                  <c:v>ТИРЕОТОКСИКОЗ (ГИПЕРТИРЕОЗ)</c:v>
                </c:pt>
                <c:pt idx="8">
                  <c:v>ИНСУЛИННЕЗАВИСИМЫЙ САХАРНЫЙ ДИАБЕТ</c:v>
                </c:pt>
                <c:pt idx="9">
                  <c:v>ДИАФРАГМАЛЬНАЯ ГРЫЖА</c:v>
                </c:pt>
                <c:pt idx="10">
                  <c:v>АБСЦЕСС КОЖИ, ФУРУНКУЛ И КАРБУНКУЛ</c:v>
                </c:pt>
                <c:pt idx="11">
                  <c:v>ДОБРОКАЧ. НОВООБРАЗ. ДР. ОРГАНОВ ПИЩЕВАРЕНИЯ</c:v>
                </c:pt>
              </c:strCache>
            </c:strRef>
          </c:cat>
          <c:val>
            <c:numRef>
              <c:f>'reply_679 (1)'!$E$2:$E$13</c:f>
              <c:numCache>
                <c:formatCode>General</c:formatCode>
                <c:ptCount val="12"/>
                <c:pt idx="0">
                  <c:v>116</c:v>
                </c:pt>
                <c:pt idx="1">
                  <c:v>44</c:v>
                </c:pt>
                <c:pt idx="2">
                  <c:v>43</c:v>
                </c:pt>
                <c:pt idx="3">
                  <c:v>32</c:v>
                </c:pt>
                <c:pt idx="4">
                  <c:v>25</c:v>
                </c:pt>
                <c:pt idx="5">
                  <c:v>24</c:v>
                </c:pt>
                <c:pt idx="6">
                  <c:v>23</c:v>
                </c:pt>
                <c:pt idx="7">
                  <c:v>21</c:v>
                </c:pt>
                <c:pt idx="8">
                  <c:v>17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078392"/>
        <c:axId val="217078784"/>
      </c:barChart>
      <c:catAx>
        <c:axId val="2170783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17078784"/>
        <c:crosses val="autoZero"/>
        <c:auto val="1"/>
        <c:lblAlgn val="ctr"/>
        <c:lblOffset val="100"/>
        <c:noMultiLvlLbl val="0"/>
      </c:catAx>
      <c:valAx>
        <c:axId val="21707878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7078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248753280839954"/>
          <c:y val="0.84860717902353178"/>
          <c:w val="0.12640135608048994"/>
          <c:h val="7.331656635852733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 dirty="0" smtClean="0"/>
              <a:t>ОГАУЗ</a:t>
            </a:r>
            <a:r>
              <a:rPr lang="ru-RU" sz="1400" b="0" baseline="0" dirty="0" smtClean="0"/>
              <a:t> «Кривошеинская РБ»</a:t>
            </a:r>
            <a:endParaRPr lang="ru-RU" sz="1400" b="0" dirty="0"/>
          </a:p>
        </c:rich>
      </c:tx>
      <c:layout>
        <c:manualLayout>
          <c:xMode val="edge"/>
          <c:yMode val="edge"/>
          <c:x val="1.7225733599044554E-2"/>
          <c:y val="1.4777545855419182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01618547681539"/>
          <c:y val="7.0019798078972698E-2"/>
          <c:w val="0.39338801399825024"/>
          <c:h val="0.872556083791412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'reply_711 (2)'!$D$1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'reply_711 (2)'!$C$2:$C$14</c:f>
              <c:strCache>
                <c:ptCount val="13"/>
                <c:pt idx="0">
                  <c:v>ЖЕЛЧНОКАМЕННАЯ БОЛЕЗНЬ (ХОЛЕЛИТИАЗ)</c:v>
                </c:pt>
                <c:pt idx="1">
                  <c:v>АТЕРОСКЛЕРОЗ</c:v>
                </c:pt>
                <c:pt idx="2">
                  <c:v>ОСТРЫЙ АППЕНДИЦИТ</c:v>
                </c:pt>
                <c:pt idx="3">
                  <c:v>АБСЦЕСС КОЖИ, ФУРУНКУЛ И КАРБУНКУЛ</c:v>
                </c:pt>
                <c:pt idx="4">
                  <c:v>ГОНАРТРОЗ (АРТРОЗ КОЛЕННОГО СУСТАВА)</c:v>
                </c:pt>
                <c:pt idx="5">
                  <c:v>КАМНИ ПОЧКИ И МОЧЕТОЧНИКА</c:v>
                </c:pt>
                <c:pt idx="6">
                  <c:v>ИЗБЫТОЧНАЯ КРАЙНЯЯ ПЛОТЬ, ФИМОЗ И ПАРАФИМОЗ</c:v>
                </c:pt>
                <c:pt idx="7">
                  <c:v>ДРУГИЕ ПОРАЖЕНИЯ ВЕН</c:v>
                </c:pt>
                <c:pt idx="8">
                  <c:v>ПАХОВАЯ ГРЫЖА</c:v>
                </c:pt>
                <c:pt idx="9">
                  <c:v>ОСТРЫЙ ПАНКРЕАТИТ</c:v>
                </c:pt>
                <c:pt idx="10">
                  <c:v>ГНОЙНЫЙ И НЕУТОЧНЕННЫЙ СРЕДНИЙ ОТИТ</c:v>
                </c:pt>
                <c:pt idx="11">
                  <c:v>КОНДУКТИВНАЯ И НЕЙРОСЕНСОРНАЯ ПОТЕРЯ СЛУХА</c:v>
                </c:pt>
                <c:pt idx="12">
                  <c:v>ХРОНИЧЕСКИЙ СИНУСИТ</c:v>
                </c:pt>
              </c:strCache>
            </c:strRef>
          </c:cat>
          <c:val>
            <c:numRef>
              <c:f>'reply_711 (2)'!$D$2:$D$14</c:f>
              <c:numCache>
                <c:formatCode>General</c:formatCode>
                <c:ptCount val="13"/>
                <c:pt idx="0">
                  <c:v>12</c:v>
                </c:pt>
                <c:pt idx="1">
                  <c:v>24</c:v>
                </c:pt>
                <c:pt idx="2">
                  <c:v>7</c:v>
                </c:pt>
                <c:pt idx="3">
                  <c:v>11</c:v>
                </c:pt>
                <c:pt idx="4">
                  <c:v>27</c:v>
                </c:pt>
                <c:pt idx="5">
                  <c:v>16</c:v>
                </c:pt>
                <c:pt idx="6">
                  <c:v>2</c:v>
                </c:pt>
                <c:pt idx="7">
                  <c:v>4</c:v>
                </c:pt>
                <c:pt idx="8">
                  <c:v>9</c:v>
                </c:pt>
                <c:pt idx="9">
                  <c:v>11</c:v>
                </c:pt>
                <c:pt idx="10">
                  <c:v>6</c:v>
                </c:pt>
                <c:pt idx="11">
                  <c:v>2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'reply_711 (2)'!$E$1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'reply_711 (2)'!$C$2:$C$14</c:f>
              <c:strCache>
                <c:ptCount val="13"/>
                <c:pt idx="0">
                  <c:v>ЖЕЛЧНОКАМЕННАЯ БОЛЕЗНЬ (ХОЛЕЛИТИАЗ)</c:v>
                </c:pt>
                <c:pt idx="1">
                  <c:v>АТЕРОСКЛЕРОЗ</c:v>
                </c:pt>
                <c:pt idx="2">
                  <c:v>ОСТРЫЙ АППЕНДИЦИТ</c:v>
                </c:pt>
                <c:pt idx="3">
                  <c:v>АБСЦЕСС КОЖИ, ФУРУНКУЛ И КАРБУНКУЛ</c:v>
                </c:pt>
                <c:pt idx="4">
                  <c:v>ГОНАРТРОЗ (АРТРОЗ КОЛЕННОГО СУСТАВА)</c:v>
                </c:pt>
                <c:pt idx="5">
                  <c:v>КАМНИ ПОЧКИ И МОЧЕТОЧНИКА</c:v>
                </c:pt>
                <c:pt idx="6">
                  <c:v>ИЗБЫТОЧНАЯ КРАЙНЯЯ ПЛОТЬ, ФИМОЗ И ПАРАФИМОЗ</c:v>
                </c:pt>
                <c:pt idx="7">
                  <c:v>ДРУГИЕ ПОРАЖЕНИЯ ВЕН</c:v>
                </c:pt>
                <c:pt idx="8">
                  <c:v>ПАХОВАЯ ГРЫЖА</c:v>
                </c:pt>
                <c:pt idx="9">
                  <c:v>ОСТРЫЙ ПАНКРЕАТИТ</c:v>
                </c:pt>
                <c:pt idx="10">
                  <c:v>ГНОЙНЫЙ И НЕУТОЧНЕННЫЙ СРЕДНИЙ ОТИТ</c:v>
                </c:pt>
                <c:pt idx="11">
                  <c:v>КОНДУКТИВНАЯ И НЕЙРОСЕНСОРНАЯ ПОТЕРЯ СЛУХА</c:v>
                </c:pt>
                <c:pt idx="12">
                  <c:v>ХРОНИЧЕСКИЙ СИНУСИТ</c:v>
                </c:pt>
              </c:strCache>
            </c:strRef>
          </c:cat>
          <c:val>
            <c:numRef>
              <c:f>'reply_711 (2)'!$E$2:$E$14</c:f>
              <c:numCache>
                <c:formatCode>General</c:formatCode>
                <c:ptCount val="13"/>
                <c:pt idx="0">
                  <c:v>19</c:v>
                </c:pt>
                <c:pt idx="1">
                  <c:v>16</c:v>
                </c:pt>
                <c:pt idx="2">
                  <c:v>15</c:v>
                </c:pt>
                <c:pt idx="3">
                  <c:v>14</c:v>
                </c:pt>
                <c:pt idx="4">
                  <c:v>14</c:v>
                </c:pt>
                <c:pt idx="5">
                  <c:v>12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35072"/>
        <c:axId val="217235464"/>
      </c:barChart>
      <c:catAx>
        <c:axId val="2172350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7235464"/>
        <c:crosses val="autoZero"/>
        <c:auto val="1"/>
        <c:lblAlgn val="ctr"/>
        <c:lblOffset val="100"/>
        <c:noMultiLvlLbl val="0"/>
      </c:catAx>
      <c:valAx>
        <c:axId val="21723546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1723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607578858759287"/>
          <c:y val="0.79795195755780857"/>
          <c:w val="0.15433835343081537"/>
          <c:h val="9.889383746354507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D2602-9B22-4EF1-B61E-2492F7508EC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23D5B-A6C4-4037-AA69-390BE560CF10}">
      <dgm:prSet phldrT="[Текст]" custT="1"/>
      <dgm:spPr>
        <a:noFill/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сложности лечения пациента</a:t>
          </a:r>
          <a:r>
            <a:rPr lang="ru-RU" sz="4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учитывающий</a:t>
          </a:r>
          <a:endParaRPr lang="ru-RU" sz="2500" dirty="0"/>
        </a:p>
      </dgm:t>
    </dgm:pt>
    <dgm:pt modelId="{0DBCA2BA-7178-4571-B11C-99FE87F94CB1}" type="parTrans" cxnId="{D439D0D1-A6A5-498B-B212-AE1FC5F417DE}">
      <dgm:prSet/>
      <dgm:spPr/>
      <dgm:t>
        <a:bodyPr/>
        <a:lstStyle/>
        <a:p>
          <a:endParaRPr lang="ru-RU"/>
        </a:p>
      </dgm:t>
    </dgm:pt>
    <dgm:pt modelId="{986E8326-BCC4-438D-B652-0AB1EA8A5CF3}" type="sibTrans" cxnId="{D439D0D1-A6A5-498B-B212-AE1FC5F417DE}">
      <dgm:prSet/>
      <dgm:spPr/>
      <dgm:t>
        <a:bodyPr/>
        <a:lstStyle/>
        <a:p>
          <a:endParaRPr lang="ru-RU"/>
        </a:p>
      </dgm:t>
    </dgm:pt>
    <dgm:pt modelId="{05EC97BA-307E-47E4-8359-3DAB356BA402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спального места при совместном нахождении одного из родителей в МО в стационарных условиях с ребенком до достижения им возраста 4 лет, а с ребенком старше указанного возраста – при наличии медицинских показаний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A79407-AA20-4813-9580-6B3243C23FA7}" type="parTrans" cxnId="{FFCFFFD9-33A8-4D0F-8598-6892B0BBB213}">
      <dgm:prSet/>
      <dgm:spPr/>
      <dgm:t>
        <a:bodyPr/>
        <a:lstStyle/>
        <a:p>
          <a:endParaRPr lang="ru-RU"/>
        </a:p>
      </dgm:t>
    </dgm:pt>
    <dgm:pt modelId="{328BB43B-86D0-4F1F-95B7-B43EE37CC1DD}" type="sibTrans" cxnId="{FFCFFFD9-33A8-4D0F-8598-6892B0BBB213}">
      <dgm:prSet/>
      <dgm:spPr/>
      <dgm:t>
        <a:bodyPr/>
        <a:lstStyle/>
        <a:p>
          <a:endParaRPr lang="ru-RU"/>
        </a:p>
      </dgm:t>
    </dgm:pt>
    <dgm:pt modelId="{D6A23C79-D578-4166-883D-25F5D870B4E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сопутствующего заболевания «сахарный диабет», «сахарный диабет при беременности»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E7985-52A5-4059-B5B0-1AEF496C1B39}" type="parTrans" cxnId="{DF4BAD24-D7EB-402C-8333-ED6B7F9CE9BC}">
      <dgm:prSet/>
      <dgm:spPr/>
      <dgm:t>
        <a:bodyPr/>
        <a:lstStyle/>
        <a:p>
          <a:endParaRPr lang="ru-RU"/>
        </a:p>
      </dgm:t>
    </dgm:pt>
    <dgm:pt modelId="{1925FD24-0273-429A-A512-1B3E6C11C367}" type="sibTrans" cxnId="{DF4BAD24-D7EB-402C-8333-ED6B7F9CE9BC}">
      <dgm:prSet/>
      <dgm:spPr/>
      <dgm:t>
        <a:bodyPr/>
        <a:lstStyle/>
        <a:p>
          <a:endParaRPr lang="ru-RU"/>
        </a:p>
      </dgm:t>
    </dgm:pt>
    <dgm:pt modelId="{7642116A-6BA5-4F6A-B449-D49CD4515E5E}">
      <dgm:prSet custT="1"/>
      <dgm:spPr/>
      <dgm:t>
        <a:bodyPr/>
        <a:lstStyle/>
        <a:p>
          <a:pPr rtl="0"/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сверхдлительные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сроки госпитализации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D985E-FDDC-4236-974E-1B245CFB1AE4}" type="parTrans" cxnId="{3D325135-2F0E-489A-BF1C-67F56BF77683}">
      <dgm:prSet/>
      <dgm:spPr/>
      <dgm:t>
        <a:bodyPr/>
        <a:lstStyle/>
        <a:p>
          <a:endParaRPr lang="ru-RU"/>
        </a:p>
      </dgm:t>
    </dgm:pt>
    <dgm:pt modelId="{E3E3214C-ED56-44B1-967C-8196FDAB5D1D}" type="sibTrans" cxnId="{3D325135-2F0E-489A-BF1C-67F56BF77683}">
      <dgm:prSet/>
      <dgm:spPr/>
      <dgm:t>
        <a:bodyPr/>
        <a:lstStyle/>
        <a:p>
          <a:endParaRPr lang="ru-RU"/>
        </a:p>
      </dgm:t>
    </dgm:pt>
    <dgm:pt modelId="{B4A991BD-756C-4F6D-8A1E-9FB6F3D978CD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установку 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имплантов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77AC7-3C58-4B4F-BC8B-E7259AE084B1}" type="parTrans" cxnId="{A3FCFDD0-5B9C-401F-892A-E1ADFF1F38EA}">
      <dgm:prSet/>
      <dgm:spPr/>
      <dgm:t>
        <a:bodyPr/>
        <a:lstStyle/>
        <a:p>
          <a:endParaRPr lang="ru-RU"/>
        </a:p>
      </dgm:t>
    </dgm:pt>
    <dgm:pt modelId="{C7417AA6-5427-43C7-945A-7E75980921C3}" type="sibTrans" cxnId="{A3FCFDD0-5B9C-401F-892A-E1ADFF1F38EA}">
      <dgm:prSet/>
      <dgm:spPr/>
      <dgm:t>
        <a:bodyPr/>
        <a:lstStyle/>
        <a:p>
          <a:endParaRPr lang="ru-RU"/>
        </a:p>
      </dgm:t>
    </dgm:pt>
    <dgm:pt modelId="{96D7E547-30DE-44C8-85FF-C33DA7B4C948}" type="pres">
      <dgm:prSet presAssocID="{81DD2602-9B22-4EF1-B61E-2492F7508EC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5959CF-3EA2-437D-8C33-FB7A5ED52322}" type="pres">
      <dgm:prSet presAssocID="{E7223D5B-A6C4-4037-AA69-390BE560CF10}" presName="roof" presStyleLbl="dkBgShp" presStyleIdx="0" presStyleCnt="2"/>
      <dgm:spPr/>
      <dgm:t>
        <a:bodyPr/>
        <a:lstStyle/>
        <a:p>
          <a:endParaRPr lang="ru-RU"/>
        </a:p>
      </dgm:t>
    </dgm:pt>
    <dgm:pt modelId="{022CB4DA-1D15-488D-BE0D-B766DE98CF97}" type="pres">
      <dgm:prSet presAssocID="{E7223D5B-A6C4-4037-AA69-390BE560CF10}" presName="pillars" presStyleCnt="0"/>
      <dgm:spPr/>
    </dgm:pt>
    <dgm:pt modelId="{3C90C4E2-A296-4C92-BEAC-F9B09CD8C2BA}" type="pres">
      <dgm:prSet presAssocID="{E7223D5B-A6C4-4037-AA69-390BE560CF1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9ED22-7D4B-4B14-8B0B-5BC1D608D87C}" type="pres">
      <dgm:prSet presAssocID="{7642116A-6BA5-4F6A-B449-D49CD4515E5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8BFE2-FC2B-4541-A719-6D6393797235}" type="pres">
      <dgm:prSet presAssocID="{D6A23C79-D578-4166-883D-25F5D870B4E5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DD053-B415-45ED-9C56-FB4C5D37C82F}" type="pres">
      <dgm:prSet presAssocID="{B4A991BD-756C-4F6D-8A1E-9FB6F3D978C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DDF3E-60C1-4BFA-9796-118A52535A43}" type="pres">
      <dgm:prSet presAssocID="{E7223D5B-A6C4-4037-AA69-390BE560CF10}" presName="base" presStyleLbl="dkBgShp" presStyleIdx="1" presStyleCnt="2"/>
      <dgm:spPr/>
    </dgm:pt>
  </dgm:ptLst>
  <dgm:cxnLst>
    <dgm:cxn modelId="{3D325135-2F0E-489A-BF1C-67F56BF77683}" srcId="{E7223D5B-A6C4-4037-AA69-390BE560CF10}" destId="{7642116A-6BA5-4F6A-B449-D49CD4515E5E}" srcOrd="1" destOrd="0" parTransId="{3F3D985E-FDDC-4236-974E-1B245CFB1AE4}" sibTransId="{E3E3214C-ED56-44B1-967C-8196FDAB5D1D}"/>
    <dgm:cxn modelId="{A3FCFDD0-5B9C-401F-892A-E1ADFF1F38EA}" srcId="{E7223D5B-A6C4-4037-AA69-390BE560CF10}" destId="{B4A991BD-756C-4F6D-8A1E-9FB6F3D978CD}" srcOrd="3" destOrd="0" parTransId="{56477AC7-3C58-4B4F-BC8B-E7259AE084B1}" sibTransId="{C7417AA6-5427-43C7-945A-7E75980921C3}"/>
    <dgm:cxn modelId="{D1B72FC2-CFE2-4987-BE80-381438B35190}" type="presOf" srcId="{D6A23C79-D578-4166-883D-25F5D870B4E5}" destId="{4038BFE2-FC2B-4541-A719-6D6393797235}" srcOrd="0" destOrd="0" presId="urn:microsoft.com/office/officeart/2005/8/layout/hList3"/>
    <dgm:cxn modelId="{F35DA33A-5495-4339-86E1-64B024EAA019}" type="presOf" srcId="{81DD2602-9B22-4EF1-B61E-2492F7508EC7}" destId="{96D7E547-30DE-44C8-85FF-C33DA7B4C948}" srcOrd="0" destOrd="0" presId="urn:microsoft.com/office/officeart/2005/8/layout/hList3"/>
    <dgm:cxn modelId="{3EDFC700-2182-45F3-A666-86062B61FBB9}" type="presOf" srcId="{7642116A-6BA5-4F6A-B449-D49CD4515E5E}" destId="{5FD9ED22-7D4B-4B14-8B0B-5BC1D608D87C}" srcOrd="0" destOrd="0" presId="urn:microsoft.com/office/officeart/2005/8/layout/hList3"/>
    <dgm:cxn modelId="{FD60E969-DA4E-4907-A507-F682A20C044C}" type="presOf" srcId="{05EC97BA-307E-47E4-8359-3DAB356BA402}" destId="{3C90C4E2-A296-4C92-BEAC-F9B09CD8C2BA}" srcOrd="0" destOrd="0" presId="urn:microsoft.com/office/officeart/2005/8/layout/hList3"/>
    <dgm:cxn modelId="{D439D0D1-A6A5-498B-B212-AE1FC5F417DE}" srcId="{81DD2602-9B22-4EF1-B61E-2492F7508EC7}" destId="{E7223D5B-A6C4-4037-AA69-390BE560CF10}" srcOrd="0" destOrd="0" parTransId="{0DBCA2BA-7178-4571-B11C-99FE87F94CB1}" sibTransId="{986E8326-BCC4-438D-B652-0AB1EA8A5CF3}"/>
    <dgm:cxn modelId="{FFCFFFD9-33A8-4D0F-8598-6892B0BBB213}" srcId="{E7223D5B-A6C4-4037-AA69-390BE560CF10}" destId="{05EC97BA-307E-47E4-8359-3DAB356BA402}" srcOrd="0" destOrd="0" parTransId="{C2A79407-AA20-4813-9580-6B3243C23FA7}" sibTransId="{328BB43B-86D0-4F1F-95B7-B43EE37CC1DD}"/>
    <dgm:cxn modelId="{DF4BAD24-D7EB-402C-8333-ED6B7F9CE9BC}" srcId="{E7223D5B-A6C4-4037-AA69-390BE560CF10}" destId="{D6A23C79-D578-4166-883D-25F5D870B4E5}" srcOrd="2" destOrd="0" parTransId="{6DCE7985-52A5-4059-B5B0-1AEF496C1B39}" sibTransId="{1925FD24-0273-429A-A512-1B3E6C11C367}"/>
    <dgm:cxn modelId="{97105C6E-12F8-4D3F-B96F-D08E1A3FE9CC}" type="presOf" srcId="{E7223D5B-A6C4-4037-AA69-390BE560CF10}" destId="{A75959CF-3EA2-437D-8C33-FB7A5ED52322}" srcOrd="0" destOrd="0" presId="urn:microsoft.com/office/officeart/2005/8/layout/hList3"/>
    <dgm:cxn modelId="{427209FB-5DBA-4728-A220-A6922F861682}" type="presOf" srcId="{B4A991BD-756C-4F6D-8A1E-9FB6F3D978CD}" destId="{AD2DD053-B415-45ED-9C56-FB4C5D37C82F}" srcOrd="0" destOrd="0" presId="urn:microsoft.com/office/officeart/2005/8/layout/hList3"/>
    <dgm:cxn modelId="{D5617BFF-5AA7-4AD4-AE9F-F88E3CC75ED9}" type="presParOf" srcId="{96D7E547-30DE-44C8-85FF-C33DA7B4C948}" destId="{A75959CF-3EA2-437D-8C33-FB7A5ED52322}" srcOrd="0" destOrd="0" presId="urn:microsoft.com/office/officeart/2005/8/layout/hList3"/>
    <dgm:cxn modelId="{B889E30F-7DEC-4679-BDE2-E3B2CD5CD767}" type="presParOf" srcId="{96D7E547-30DE-44C8-85FF-C33DA7B4C948}" destId="{022CB4DA-1D15-488D-BE0D-B766DE98CF97}" srcOrd="1" destOrd="0" presId="urn:microsoft.com/office/officeart/2005/8/layout/hList3"/>
    <dgm:cxn modelId="{C8920EA1-F9B1-4038-B5CC-8074F03942A0}" type="presParOf" srcId="{022CB4DA-1D15-488D-BE0D-B766DE98CF97}" destId="{3C90C4E2-A296-4C92-BEAC-F9B09CD8C2BA}" srcOrd="0" destOrd="0" presId="urn:microsoft.com/office/officeart/2005/8/layout/hList3"/>
    <dgm:cxn modelId="{B025FFEE-DA0B-4546-9B30-D748A531D6E2}" type="presParOf" srcId="{022CB4DA-1D15-488D-BE0D-B766DE98CF97}" destId="{5FD9ED22-7D4B-4B14-8B0B-5BC1D608D87C}" srcOrd="1" destOrd="0" presId="urn:microsoft.com/office/officeart/2005/8/layout/hList3"/>
    <dgm:cxn modelId="{C88873D7-3AAF-411F-9764-18AB9AE36320}" type="presParOf" srcId="{022CB4DA-1D15-488D-BE0D-B766DE98CF97}" destId="{4038BFE2-FC2B-4541-A719-6D6393797235}" srcOrd="2" destOrd="0" presId="urn:microsoft.com/office/officeart/2005/8/layout/hList3"/>
    <dgm:cxn modelId="{6BC456BE-D7CA-4541-A3C8-1D5C4C17B463}" type="presParOf" srcId="{022CB4DA-1D15-488D-BE0D-B766DE98CF97}" destId="{AD2DD053-B415-45ED-9C56-FB4C5D37C82F}" srcOrd="3" destOrd="0" presId="urn:microsoft.com/office/officeart/2005/8/layout/hList3"/>
    <dgm:cxn modelId="{66A4513C-0BF3-4E04-9CF5-0A28F8476244}" type="presParOf" srcId="{96D7E547-30DE-44C8-85FF-C33DA7B4C948}" destId="{20BDDF3E-60C1-4BFA-9796-118A52535A4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BDEE3-0C8E-4A38-9FB8-D88E0728D3C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57E0C4-FFE0-4CCB-A063-6605D33F5C3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1-го дня включительно </a:t>
          </a:r>
          <a:endParaRPr lang="ru-RU" sz="1400" dirty="0"/>
        </a:p>
      </dgm:t>
    </dgm:pt>
    <dgm:pt modelId="{61EB505E-383C-4702-A2A8-419E4E4BA2BF}" type="parTrans" cxnId="{C3F954EE-A962-42CB-AB16-0FEA3D5242C4}">
      <dgm:prSet/>
      <dgm:spPr/>
      <dgm:t>
        <a:bodyPr/>
        <a:lstStyle/>
        <a:p>
          <a:endParaRPr lang="ru-RU"/>
        </a:p>
      </dgm:t>
    </dgm:pt>
    <dgm:pt modelId="{BDB4EF17-6778-4679-A73A-F09847B8C72E}" type="sibTrans" cxnId="{C3F954EE-A962-42CB-AB16-0FEA3D5242C4}">
      <dgm:prSet/>
      <dgm:spPr/>
      <dgm:t>
        <a:bodyPr/>
        <a:lstStyle/>
        <a:p>
          <a:endParaRPr lang="ru-RU"/>
        </a:p>
      </dgm:t>
    </dgm:pt>
    <dgm:pt modelId="{E062DE25-4144-41F0-8D41-E1513FCD36F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оплачиваются в размере стоимости посещения приемного покоя.</a:t>
          </a:r>
          <a:endParaRPr lang="ru-RU" dirty="0"/>
        </a:p>
      </dgm:t>
    </dgm:pt>
    <dgm:pt modelId="{4835AC15-6295-46A0-AF69-8F42A353D3C1}" type="parTrans" cxnId="{8063BAAE-3A9C-4CEC-8E46-8F234A233E90}">
      <dgm:prSet/>
      <dgm:spPr/>
      <dgm:t>
        <a:bodyPr/>
        <a:lstStyle/>
        <a:p>
          <a:endParaRPr lang="ru-RU"/>
        </a:p>
      </dgm:t>
    </dgm:pt>
    <dgm:pt modelId="{8D81F839-BC8B-4A83-A5DA-2B143E2BFCEC}" type="sibTrans" cxnId="{8063BAAE-3A9C-4CEC-8E46-8F234A233E90}">
      <dgm:prSet/>
      <dgm:spPr/>
      <dgm:t>
        <a:bodyPr/>
        <a:lstStyle/>
        <a:p>
          <a:endParaRPr lang="ru-RU"/>
        </a:p>
      </dgm:t>
    </dgm:pt>
    <dgm:pt modelId="{72F1B110-09EA-444B-812D-3695A12D594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1-го дня включительно с исходом «смерть», а также с переводом пациента в другую МО и при оказании медицинской помощи с целью исключения диагноза «менингит» с проведением спинномозговой пункции по коду Номенклатуры А11.23.001, кроме случаев оказания экстренной медицинской помощи с кодом МКБ-10 I48 «Фибрилляция и трепетание предсердий</a:t>
          </a:r>
          <a:endParaRPr lang="ru-RU" sz="1000" b="0" dirty="0"/>
        </a:p>
      </dgm:t>
    </dgm:pt>
    <dgm:pt modelId="{B988C5AB-5BDF-4B37-8ECB-B9A8F016695B}" type="parTrans" cxnId="{B59A12C4-12A4-473D-ADB2-8A2A3721B518}">
      <dgm:prSet/>
      <dgm:spPr/>
      <dgm:t>
        <a:bodyPr/>
        <a:lstStyle/>
        <a:p>
          <a:endParaRPr lang="ru-RU"/>
        </a:p>
      </dgm:t>
    </dgm:pt>
    <dgm:pt modelId="{604E7E75-9B14-4F2C-8F59-B8A84F808332}" type="sibTrans" cxnId="{B59A12C4-12A4-473D-ADB2-8A2A3721B518}">
      <dgm:prSet/>
      <dgm:spPr/>
      <dgm:t>
        <a:bodyPr/>
        <a:lstStyle/>
        <a:p>
          <a:endParaRPr lang="ru-RU"/>
        </a:p>
      </dgm:t>
    </dgm:pt>
    <dgm:pt modelId="{E6D5878E-1120-4EA1-8089-ECE607E839A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1-го дня до 2-х дней включительно с кодом МКБ-10 </a:t>
          </a:r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«Фибрилляция и трепетание предсердий» оплачиваются </a:t>
          </a:r>
          <a:endParaRPr lang="ru-RU" dirty="0"/>
        </a:p>
      </dgm:t>
    </dgm:pt>
    <dgm:pt modelId="{32DDBCAA-9F96-4248-9F27-3D1D491BE6F8}" type="parTrans" cxnId="{54636B08-D43D-41A6-9273-BBFD487343B4}">
      <dgm:prSet/>
      <dgm:spPr/>
      <dgm:t>
        <a:bodyPr/>
        <a:lstStyle/>
        <a:p>
          <a:endParaRPr lang="ru-RU"/>
        </a:p>
      </dgm:t>
    </dgm:pt>
    <dgm:pt modelId="{B3C95B93-9BA6-41FD-9FE0-31FD1D143A10}" type="sibTrans" cxnId="{54636B08-D43D-41A6-9273-BBFD487343B4}">
      <dgm:prSet/>
      <dgm:spPr/>
      <dgm:t>
        <a:bodyPr/>
        <a:lstStyle/>
        <a:p>
          <a:endParaRPr lang="ru-RU"/>
        </a:p>
      </dgm:t>
    </dgm:pt>
    <dgm:pt modelId="{7C86CBE8-FF0E-427A-8BC7-8D1D5377B67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2-х до 3-х дней включительно (за исключением экстренной госпитализации с кодом МКБ-10 </a:t>
          </a:r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«Фибрилляция и трепетание предсердий») </a:t>
          </a:r>
          <a:endParaRPr lang="ru-RU" dirty="0"/>
        </a:p>
      </dgm:t>
    </dgm:pt>
    <dgm:pt modelId="{78AB3BC5-BDAE-46F8-A084-BC1FE7ADC338}" type="parTrans" cxnId="{6FE8EC03-59BA-4962-8655-DF5CF117FD42}">
      <dgm:prSet/>
      <dgm:spPr/>
      <dgm:t>
        <a:bodyPr/>
        <a:lstStyle/>
        <a:p>
          <a:endParaRPr lang="ru-RU"/>
        </a:p>
      </dgm:t>
    </dgm:pt>
    <dgm:pt modelId="{691A605E-102C-478D-AB76-72EBFE2D2002}" type="sibTrans" cxnId="{6FE8EC03-59BA-4962-8655-DF5CF117FD42}">
      <dgm:prSet/>
      <dgm:spPr/>
      <dgm:t>
        <a:bodyPr/>
        <a:lstStyle/>
        <a:p>
          <a:endParaRPr lang="ru-RU"/>
        </a:p>
      </dgm:t>
    </dgm:pt>
    <dgm:pt modelId="{D4D90524-7866-4AEF-9BD9-427D6127ABA8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оплачиваются в размере 40% от стоимости законченного случая</a:t>
          </a:r>
          <a:endParaRPr lang="ru-RU"/>
        </a:p>
      </dgm:t>
    </dgm:pt>
    <dgm:pt modelId="{53197A9B-D37B-4883-AE45-89776CBADDED}" type="parTrans" cxnId="{AD5065DE-A738-4200-8099-FB4E90222293}">
      <dgm:prSet/>
      <dgm:spPr/>
      <dgm:t>
        <a:bodyPr/>
        <a:lstStyle/>
        <a:p>
          <a:endParaRPr lang="ru-RU"/>
        </a:p>
      </dgm:t>
    </dgm:pt>
    <dgm:pt modelId="{56F2AE31-FF98-4A04-8903-66AEE08F7A9C}" type="sibTrans" cxnId="{AD5065DE-A738-4200-8099-FB4E90222293}">
      <dgm:prSet/>
      <dgm:spPr/>
      <dgm:t>
        <a:bodyPr/>
        <a:lstStyle/>
        <a:p>
          <a:endParaRPr lang="ru-RU"/>
        </a:p>
      </dgm:t>
    </dgm:pt>
    <dgm:pt modelId="{B4DE898E-20C8-4054-85A1-FFBAA85AEA38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размере 30% от стоимости законченного случая лечения по экстренным показаниям</a:t>
          </a:r>
          <a:endParaRPr lang="ru-RU"/>
        </a:p>
      </dgm:t>
    </dgm:pt>
    <dgm:pt modelId="{E46D57E7-852B-4B86-B3DC-F1BA6DF9B328}" type="parTrans" cxnId="{D70D5C66-8CF0-4A5D-9934-AE6EE581378E}">
      <dgm:prSet/>
      <dgm:spPr/>
      <dgm:t>
        <a:bodyPr/>
        <a:lstStyle/>
        <a:p>
          <a:endParaRPr lang="ru-RU"/>
        </a:p>
      </dgm:t>
    </dgm:pt>
    <dgm:pt modelId="{8155F755-0246-49E4-B960-74664777E16D}" type="sibTrans" cxnId="{D70D5C66-8CF0-4A5D-9934-AE6EE581378E}">
      <dgm:prSet/>
      <dgm:spPr/>
      <dgm:t>
        <a:bodyPr/>
        <a:lstStyle/>
        <a:p>
          <a:endParaRPr lang="ru-RU"/>
        </a:p>
      </dgm:t>
    </dgm:pt>
    <dgm:pt modelId="{DF1AF690-86A9-4B48-9F49-03924E89BB6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оплачиваются в размере 40% </a:t>
          </a:r>
          <a:endParaRPr lang="ru-RU" dirty="0"/>
        </a:p>
      </dgm:t>
    </dgm:pt>
    <dgm:pt modelId="{BE670086-107A-45E2-B56A-6DD85583D4D9}" type="parTrans" cxnId="{1CE25FAA-2E83-43E9-BFDE-1FD6D989A2FA}">
      <dgm:prSet/>
      <dgm:spPr/>
      <dgm:t>
        <a:bodyPr/>
        <a:lstStyle/>
        <a:p>
          <a:endParaRPr lang="ru-RU"/>
        </a:p>
      </dgm:t>
    </dgm:pt>
    <dgm:pt modelId="{E6A42600-B478-42F0-B737-79BBF32111A1}" type="sibTrans" cxnId="{1CE25FAA-2E83-43E9-BFDE-1FD6D989A2FA}">
      <dgm:prSet/>
      <dgm:spPr/>
      <dgm:t>
        <a:bodyPr/>
        <a:lstStyle/>
        <a:p>
          <a:endParaRPr lang="ru-RU"/>
        </a:p>
      </dgm:t>
    </dgm:pt>
    <dgm:pt modelId="{3083FD93-C4C4-42AB-9CC5-FFFB47D82CD5}" type="pres">
      <dgm:prSet presAssocID="{AA4BDEE3-0C8E-4A38-9FB8-D88E0728D3C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0E58F1-899B-434D-8D81-D9642023CC25}" type="pres">
      <dgm:prSet presAssocID="{C757E0C4-FFE0-4CCB-A063-6605D33F5C3F}" presName="linNode" presStyleCnt="0"/>
      <dgm:spPr/>
    </dgm:pt>
    <dgm:pt modelId="{BE9AC772-8247-45E5-8BB5-30449D50DA97}" type="pres">
      <dgm:prSet presAssocID="{C757E0C4-FFE0-4CCB-A063-6605D33F5C3F}" presName="parentShp" presStyleLbl="node1" presStyleIdx="0" presStyleCnt="4" custLinFactNeighborX="-599" custLinFactNeighborY="-3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D4A86-3F0B-448E-BAAC-4CADF2B72A12}" type="pres">
      <dgm:prSet presAssocID="{C757E0C4-FFE0-4CCB-A063-6605D33F5C3F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AF092-9805-415D-8E43-879891E20535}" type="pres">
      <dgm:prSet presAssocID="{BDB4EF17-6778-4679-A73A-F09847B8C72E}" presName="spacing" presStyleCnt="0"/>
      <dgm:spPr/>
    </dgm:pt>
    <dgm:pt modelId="{ECEF245C-8DD4-4459-84D2-85B96B71F589}" type="pres">
      <dgm:prSet presAssocID="{72F1B110-09EA-444B-812D-3695A12D594C}" presName="linNode" presStyleCnt="0"/>
      <dgm:spPr/>
    </dgm:pt>
    <dgm:pt modelId="{9C09FCD6-17A6-46F9-A376-1008B7A0492B}" type="pres">
      <dgm:prSet presAssocID="{72F1B110-09EA-444B-812D-3695A12D594C}" presName="parentShp" presStyleLbl="node1" presStyleIdx="1" presStyleCnt="4" custLinFactNeighborX="647" custLinFactNeighborY="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BB097-37C8-407F-BD18-6A082AB37C62}" type="pres">
      <dgm:prSet presAssocID="{72F1B110-09EA-444B-812D-3695A12D594C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385AE-0918-495B-9AD6-137A32975768}" type="pres">
      <dgm:prSet presAssocID="{604E7E75-9B14-4F2C-8F59-B8A84F808332}" presName="spacing" presStyleCnt="0"/>
      <dgm:spPr/>
    </dgm:pt>
    <dgm:pt modelId="{6BEEC52C-268F-4F60-9395-58417A6743DD}" type="pres">
      <dgm:prSet presAssocID="{7C86CBE8-FF0E-427A-8BC7-8D1D5377B67D}" presName="linNode" presStyleCnt="0"/>
      <dgm:spPr/>
    </dgm:pt>
    <dgm:pt modelId="{3DA03339-72E9-4A2F-BEB3-2E4A46549E28}" type="pres">
      <dgm:prSet presAssocID="{7C86CBE8-FF0E-427A-8BC7-8D1D5377B67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CE064-E4C2-48D7-87AC-032D202379B4}" type="pres">
      <dgm:prSet presAssocID="{7C86CBE8-FF0E-427A-8BC7-8D1D5377B67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9C495-40C8-4031-90AB-A491CD4FC164}" type="pres">
      <dgm:prSet presAssocID="{691A605E-102C-478D-AB76-72EBFE2D2002}" presName="spacing" presStyleCnt="0"/>
      <dgm:spPr/>
    </dgm:pt>
    <dgm:pt modelId="{A6970DE6-56E4-46A6-8AA0-0F1E8D5B29B7}" type="pres">
      <dgm:prSet presAssocID="{E6D5878E-1120-4EA1-8089-ECE607E839AF}" presName="linNode" presStyleCnt="0"/>
      <dgm:spPr/>
    </dgm:pt>
    <dgm:pt modelId="{B11528C1-032A-41F9-9933-E246D1868CAE}" type="pres">
      <dgm:prSet presAssocID="{E6D5878E-1120-4EA1-8089-ECE607E839A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D30D3-2A5B-4B33-BBFB-6BCF96EBDF67}" type="pres">
      <dgm:prSet presAssocID="{E6D5878E-1120-4EA1-8089-ECE607E839A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50AC1-C8E7-4801-9897-B93AD11BB643}" type="presOf" srcId="{C757E0C4-FFE0-4CCB-A063-6605D33F5C3F}" destId="{BE9AC772-8247-45E5-8BB5-30449D50DA97}" srcOrd="0" destOrd="0" presId="urn:microsoft.com/office/officeart/2005/8/layout/vList6"/>
    <dgm:cxn modelId="{6FE8EC03-59BA-4962-8655-DF5CF117FD42}" srcId="{AA4BDEE3-0C8E-4A38-9FB8-D88E0728D3C8}" destId="{7C86CBE8-FF0E-427A-8BC7-8D1D5377B67D}" srcOrd="2" destOrd="0" parTransId="{78AB3BC5-BDAE-46F8-A084-BC1FE7ADC338}" sibTransId="{691A605E-102C-478D-AB76-72EBFE2D2002}"/>
    <dgm:cxn modelId="{B99B6C8B-F819-4620-9F13-F219351D2452}" type="presOf" srcId="{72F1B110-09EA-444B-812D-3695A12D594C}" destId="{9C09FCD6-17A6-46F9-A376-1008B7A0492B}" srcOrd="0" destOrd="0" presId="urn:microsoft.com/office/officeart/2005/8/layout/vList6"/>
    <dgm:cxn modelId="{6CC25FCA-C28B-4023-A08B-97A8C6FF616A}" type="presOf" srcId="{7C86CBE8-FF0E-427A-8BC7-8D1D5377B67D}" destId="{3DA03339-72E9-4A2F-BEB3-2E4A46549E28}" srcOrd="0" destOrd="0" presId="urn:microsoft.com/office/officeart/2005/8/layout/vList6"/>
    <dgm:cxn modelId="{D70D5C66-8CF0-4A5D-9934-AE6EE581378E}" srcId="{E6D5878E-1120-4EA1-8089-ECE607E839AF}" destId="{B4DE898E-20C8-4054-85A1-FFBAA85AEA38}" srcOrd="0" destOrd="0" parTransId="{E46D57E7-852B-4B86-B3DC-F1BA6DF9B328}" sibTransId="{8155F755-0246-49E4-B960-74664777E16D}"/>
    <dgm:cxn modelId="{1CE25FAA-2E83-43E9-BFDE-1FD6D989A2FA}" srcId="{72F1B110-09EA-444B-812D-3695A12D594C}" destId="{DF1AF690-86A9-4B48-9F49-03924E89BB6B}" srcOrd="0" destOrd="0" parTransId="{BE670086-107A-45E2-B56A-6DD85583D4D9}" sibTransId="{E6A42600-B478-42F0-B737-79BBF32111A1}"/>
    <dgm:cxn modelId="{B59A12C4-12A4-473D-ADB2-8A2A3721B518}" srcId="{AA4BDEE3-0C8E-4A38-9FB8-D88E0728D3C8}" destId="{72F1B110-09EA-444B-812D-3695A12D594C}" srcOrd="1" destOrd="0" parTransId="{B988C5AB-5BDF-4B37-8ECB-B9A8F016695B}" sibTransId="{604E7E75-9B14-4F2C-8F59-B8A84F808332}"/>
    <dgm:cxn modelId="{D3E9B262-A869-41F4-92EA-E71507F14D21}" type="presOf" srcId="{E6D5878E-1120-4EA1-8089-ECE607E839AF}" destId="{B11528C1-032A-41F9-9933-E246D1868CAE}" srcOrd="0" destOrd="0" presId="urn:microsoft.com/office/officeart/2005/8/layout/vList6"/>
    <dgm:cxn modelId="{C3F954EE-A962-42CB-AB16-0FEA3D5242C4}" srcId="{AA4BDEE3-0C8E-4A38-9FB8-D88E0728D3C8}" destId="{C757E0C4-FFE0-4CCB-A063-6605D33F5C3F}" srcOrd="0" destOrd="0" parTransId="{61EB505E-383C-4702-A2A8-419E4E4BA2BF}" sibTransId="{BDB4EF17-6778-4679-A73A-F09847B8C72E}"/>
    <dgm:cxn modelId="{1CBE06BB-4D85-4EC6-A875-5C476632C7BA}" type="presOf" srcId="{AA4BDEE3-0C8E-4A38-9FB8-D88E0728D3C8}" destId="{3083FD93-C4C4-42AB-9CC5-FFFB47D82CD5}" srcOrd="0" destOrd="0" presId="urn:microsoft.com/office/officeart/2005/8/layout/vList6"/>
    <dgm:cxn modelId="{55FCAFB4-7CF5-4F14-B693-ED7CC2569022}" type="presOf" srcId="{B4DE898E-20C8-4054-85A1-FFBAA85AEA38}" destId="{5A5D30D3-2A5B-4B33-BBFB-6BCF96EBDF67}" srcOrd="0" destOrd="0" presId="urn:microsoft.com/office/officeart/2005/8/layout/vList6"/>
    <dgm:cxn modelId="{DF2E07E0-3C5D-464A-A68F-1CB23C1322F2}" type="presOf" srcId="{D4D90524-7866-4AEF-9BD9-427D6127ABA8}" destId="{C8ACE064-E4C2-48D7-87AC-032D202379B4}" srcOrd="0" destOrd="0" presId="urn:microsoft.com/office/officeart/2005/8/layout/vList6"/>
    <dgm:cxn modelId="{AD5065DE-A738-4200-8099-FB4E90222293}" srcId="{7C86CBE8-FF0E-427A-8BC7-8D1D5377B67D}" destId="{D4D90524-7866-4AEF-9BD9-427D6127ABA8}" srcOrd="0" destOrd="0" parTransId="{53197A9B-D37B-4883-AE45-89776CBADDED}" sibTransId="{56F2AE31-FF98-4A04-8903-66AEE08F7A9C}"/>
    <dgm:cxn modelId="{54636B08-D43D-41A6-9273-BBFD487343B4}" srcId="{AA4BDEE3-0C8E-4A38-9FB8-D88E0728D3C8}" destId="{E6D5878E-1120-4EA1-8089-ECE607E839AF}" srcOrd="3" destOrd="0" parTransId="{32DDBCAA-9F96-4248-9F27-3D1D491BE6F8}" sibTransId="{B3C95B93-9BA6-41FD-9FE0-31FD1D143A10}"/>
    <dgm:cxn modelId="{8063BAAE-3A9C-4CEC-8E46-8F234A233E90}" srcId="{C757E0C4-FFE0-4CCB-A063-6605D33F5C3F}" destId="{E062DE25-4144-41F0-8D41-E1513FCD36F2}" srcOrd="0" destOrd="0" parTransId="{4835AC15-6295-46A0-AF69-8F42A353D3C1}" sibTransId="{8D81F839-BC8B-4A83-A5DA-2B143E2BFCEC}"/>
    <dgm:cxn modelId="{3AE6D32E-ADCD-4B5E-BD69-30671776310B}" type="presOf" srcId="{DF1AF690-86A9-4B48-9F49-03924E89BB6B}" destId="{642BB097-37C8-407F-BD18-6A082AB37C62}" srcOrd="0" destOrd="0" presId="urn:microsoft.com/office/officeart/2005/8/layout/vList6"/>
    <dgm:cxn modelId="{AD3AD3F0-6520-48A3-BFA7-7745577882BB}" type="presOf" srcId="{E062DE25-4144-41F0-8D41-E1513FCD36F2}" destId="{2BCD4A86-3F0B-448E-BAAC-4CADF2B72A12}" srcOrd="0" destOrd="0" presId="urn:microsoft.com/office/officeart/2005/8/layout/vList6"/>
    <dgm:cxn modelId="{5785AE09-0B83-40DE-B625-1ADF0C675AE6}" type="presParOf" srcId="{3083FD93-C4C4-42AB-9CC5-FFFB47D82CD5}" destId="{540E58F1-899B-434D-8D81-D9642023CC25}" srcOrd="0" destOrd="0" presId="urn:microsoft.com/office/officeart/2005/8/layout/vList6"/>
    <dgm:cxn modelId="{07C895E9-89F5-4A68-B3E6-56167438E7C5}" type="presParOf" srcId="{540E58F1-899B-434D-8D81-D9642023CC25}" destId="{BE9AC772-8247-45E5-8BB5-30449D50DA97}" srcOrd="0" destOrd="0" presId="urn:microsoft.com/office/officeart/2005/8/layout/vList6"/>
    <dgm:cxn modelId="{5C76F537-04A2-4623-8BF2-A674234AE1E7}" type="presParOf" srcId="{540E58F1-899B-434D-8D81-D9642023CC25}" destId="{2BCD4A86-3F0B-448E-BAAC-4CADF2B72A12}" srcOrd="1" destOrd="0" presId="urn:microsoft.com/office/officeart/2005/8/layout/vList6"/>
    <dgm:cxn modelId="{94DAAE2F-8029-4FF6-AF85-A781D5B4BA14}" type="presParOf" srcId="{3083FD93-C4C4-42AB-9CC5-FFFB47D82CD5}" destId="{5D8AF092-9805-415D-8E43-879891E20535}" srcOrd="1" destOrd="0" presId="urn:microsoft.com/office/officeart/2005/8/layout/vList6"/>
    <dgm:cxn modelId="{287FC621-173C-428C-AB6A-AE85BDE526F3}" type="presParOf" srcId="{3083FD93-C4C4-42AB-9CC5-FFFB47D82CD5}" destId="{ECEF245C-8DD4-4459-84D2-85B96B71F589}" srcOrd="2" destOrd="0" presId="urn:microsoft.com/office/officeart/2005/8/layout/vList6"/>
    <dgm:cxn modelId="{FD80D3E5-C51C-4E22-AB06-9A051FAF87F5}" type="presParOf" srcId="{ECEF245C-8DD4-4459-84D2-85B96B71F589}" destId="{9C09FCD6-17A6-46F9-A376-1008B7A0492B}" srcOrd="0" destOrd="0" presId="urn:microsoft.com/office/officeart/2005/8/layout/vList6"/>
    <dgm:cxn modelId="{142D4418-9F42-4FF3-8B3C-267E45FDEDB7}" type="presParOf" srcId="{ECEF245C-8DD4-4459-84D2-85B96B71F589}" destId="{642BB097-37C8-407F-BD18-6A082AB37C62}" srcOrd="1" destOrd="0" presId="urn:microsoft.com/office/officeart/2005/8/layout/vList6"/>
    <dgm:cxn modelId="{34B44E91-B9B1-47F4-9B82-53313F8B31F5}" type="presParOf" srcId="{3083FD93-C4C4-42AB-9CC5-FFFB47D82CD5}" destId="{DE8385AE-0918-495B-9AD6-137A32975768}" srcOrd="3" destOrd="0" presId="urn:microsoft.com/office/officeart/2005/8/layout/vList6"/>
    <dgm:cxn modelId="{4395AD40-5B6B-493F-84A3-245A1D92C9DD}" type="presParOf" srcId="{3083FD93-C4C4-42AB-9CC5-FFFB47D82CD5}" destId="{6BEEC52C-268F-4F60-9395-58417A6743DD}" srcOrd="4" destOrd="0" presId="urn:microsoft.com/office/officeart/2005/8/layout/vList6"/>
    <dgm:cxn modelId="{B1AE332B-FB40-4563-941E-A7DE4015C0CE}" type="presParOf" srcId="{6BEEC52C-268F-4F60-9395-58417A6743DD}" destId="{3DA03339-72E9-4A2F-BEB3-2E4A46549E28}" srcOrd="0" destOrd="0" presId="urn:microsoft.com/office/officeart/2005/8/layout/vList6"/>
    <dgm:cxn modelId="{D4BC32D7-E45D-44E9-841D-64DD0929F591}" type="presParOf" srcId="{6BEEC52C-268F-4F60-9395-58417A6743DD}" destId="{C8ACE064-E4C2-48D7-87AC-032D202379B4}" srcOrd="1" destOrd="0" presId="urn:microsoft.com/office/officeart/2005/8/layout/vList6"/>
    <dgm:cxn modelId="{CDC3ADE6-BC72-47EF-B6D6-FA1ED0124B83}" type="presParOf" srcId="{3083FD93-C4C4-42AB-9CC5-FFFB47D82CD5}" destId="{6EA9C495-40C8-4031-90AB-A491CD4FC164}" srcOrd="5" destOrd="0" presId="urn:microsoft.com/office/officeart/2005/8/layout/vList6"/>
    <dgm:cxn modelId="{A12163D2-5F3D-468A-B205-41F161685529}" type="presParOf" srcId="{3083FD93-C4C4-42AB-9CC5-FFFB47D82CD5}" destId="{A6970DE6-56E4-46A6-8AA0-0F1E8D5B29B7}" srcOrd="6" destOrd="0" presId="urn:microsoft.com/office/officeart/2005/8/layout/vList6"/>
    <dgm:cxn modelId="{8D86D7F4-B4D7-482D-AD40-CC54BA25C6E8}" type="presParOf" srcId="{A6970DE6-56E4-46A6-8AA0-0F1E8D5B29B7}" destId="{B11528C1-032A-41F9-9933-E246D1868CAE}" srcOrd="0" destOrd="0" presId="urn:microsoft.com/office/officeart/2005/8/layout/vList6"/>
    <dgm:cxn modelId="{68710CCC-4059-48E7-AC3A-CFC566D81BF6}" type="presParOf" srcId="{A6970DE6-56E4-46A6-8AA0-0F1E8D5B29B7}" destId="{5A5D30D3-2A5B-4B33-BBFB-6BCF96EBDF6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3877AA-5AF8-4C4C-91EE-1E1C5FE83A80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51C580-82A2-4D55-BC1E-D37BC0B566A9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Случаи повторной госпитализации пациента в одну и ту же медицинскую организацию по поводу того же заболевания в течение 10 дней с даты выписки пациента</a:t>
          </a:r>
          <a:endParaRPr lang="ru-RU" sz="1400" b="1" dirty="0"/>
        </a:p>
      </dgm:t>
    </dgm:pt>
    <dgm:pt modelId="{7CA2D31B-1169-40A1-B325-421B0B9A662F}" type="parTrans" cxnId="{7AE8B0D7-FCD1-4541-9563-211C39D354D8}">
      <dgm:prSet/>
      <dgm:spPr/>
      <dgm:t>
        <a:bodyPr/>
        <a:lstStyle/>
        <a:p>
          <a:endParaRPr lang="ru-RU"/>
        </a:p>
      </dgm:t>
    </dgm:pt>
    <dgm:pt modelId="{90DF34FE-24E1-4442-8119-F9C705078EF7}" type="sibTrans" cxnId="{7AE8B0D7-FCD1-4541-9563-211C39D354D8}">
      <dgm:prSet/>
      <dgm:spPr/>
      <dgm:t>
        <a:bodyPr/>
        <a:lstStyle/>
        <a:p>
          <a:endParaRPr lang="ru-RU"/>
        </a:p>
      </dgm:t>
    </dgm:pt>
    <dgm:pt modelId="{79D74441-2A9B-49B3-AA7E-137C570FC02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подлежат оплате при условии соблюдения в обоих случаях средних сроков, фактически сложившихся на территории Томской области при оказании медицинской помощи по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данному заболеванию</a:t>
          </a:r>
          <a:endParaRPr lang="ru-RU" sz="1600" dirty="0"/>
        </a:p>
      </dgm:t>
    </dgm:pt>
    <dgm:pt modelId="{2A93A600-8161-402A-9D00-B16B1486606B}" type="parTrans" cxnId="{4CE3CCE4-E125-47E9-96F7-C728C465EBB5}">
      <dgm:prSet/>
      <dgm:spPr/>
      <dgm:t>
        <a:bodyPr/>
        <a:lstStyle/>
        <a:p>
          <a:endParaRPr lang="ru-RU"/>
        </a:p>
      </dgm:t>
    </dgm:pt>
    <dgm:pt modelId="{4F0925C0-A487-4125-9BC1-1B5B4ED29030}" type="sibTrans" cxnId="{4CE3CCE4-E125-47E9-96F7-C728C465EBB5}">
      <dgm:prSet/>
      <dgm:spPr/>
      <dgm:t>
        <a:bodyPr/>
        <a:lstStyle/>
        <a:p>
          <a:endParaRPr lang="ru-RU"/>
        </a:p>
      </dgm:t>
    </dgm:pt>
    <dgm:pt modelId="{A2B92E40-A7DB-478F-AC90-909520FF50F9}" type="pres">
      <dgm:prSet presAssocID="{AC3877AA-5AF8-4C4C-91EE-1E1C5FE83A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C5F1D2-3B95-4B1E-99B9-81C0566D885F}" type="pres">
      <dgm:prSet presAssocID="{9951C580-82A2-4D55-BC1E-D37BC0B566A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9AA08-465C-4483-B6D9-D5806695E033}" type="pres">
      <dgm:prSet presAssocID="{90DF34FE-24E1-4442-8119-F9C705078EF7}" presName="parTxOnlySpace" presStyleCnt="0"/>
      <dgm:spPr/>
    </dgm:pt>
    <dgm:pt modelId="{ECA05E32-FD86-4C00-BEF5-CF053C590590}" type="pres">
      <dgm:prSet presAssocID="{79D74441-2A9B-49B3-AA7E-137C570FC02D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8B0D7-FCD1-4541-9563-211C39D354D8}" srcId="{AC3877AA-5AF8-4C4C-91EE-1E1C5FE83A80}" destId="{9951C580-82A2-4D55-BC1E-D37BC0B566A9}" srcOrd="0" destOrd="0" parTransId="{7CA2D31B-1169-40A1-B325-421B0B9A662F}" sibTransId="{90DF34FE-24E1-4442-8119-F9C705078EF7}"/>
    <dgm:cxn modelId="{88326A2F-6C3A-4C1B-8F5D-7D99C23A7ED8}" type="presOf" srcId="{AC3877AA-5AF8-4C4C-91EE-1E1C5FE83A80}" destId="{A2B92E40-A7DB-478F-AC90-909520FF50F9}" srcOrd="0" destOrd="0" presId="urn:microsoft.com/office/officeart/2005/8/layout/chevron1"/>
    <dgm:cxn modelId="{F717A3A4-7AD4-4F98-8BF0-C0770E4F50A1}" type="presOf" srcId="{9951C580-82A2-4D55-BC1E-D37BC0B566A9}" destId="{13C5F1D2-3B95-4B1E-99B9-81C0566D885F}" srcOrd="0" destOrd="0" presId="urn:microsoft.com/office/officeart/2005/8/layout/chevron1"/>
    <dgm:cxn modelId="{4CE3CCE4-E125-47E9-96F7-C728C465EBB5}" srcId="{AC3877AA-5AF8-4C4C-91EE-1E1C5FE83A80}" destId="{79D74441-2A9B-49B3-AA7E-137C570FC02D}" srcOrd="1" destOrd="0" parTransId="{2A93A600-8161-402A-9D00-B16B1486606B}" sibTransId="{4F0925C0-A487-4125-9BC1-1B5B4ED29030}"/>
    <dgm:cxn modelId="{23400D1D-FC6E-4694-90E6-75927FEF7611}" type="presOf" srcId="{79D74441-2A9B-49B3-AA7E-137C570FC02D}" destId="{ECA05E32-FD86-4C00-BEF5-CF053C590590}" srcOrd="0" destOrd="0" presId="urn:microsoft.com/office/officeart/2005/8/layout/chevron1"/>
    <dgm:cxn modelId="{2353719F-2ED0-4EE3-A56A-9CD566D4F262}" type="presParOf" srcId="{A2B92E40-A7DB-478F-AC90-909520FF50F9}" destId="{13C5F1D2-3B95-4B1E-99B9-81C0566D885F}" srcOrd="0" destOrd="0" presId="urn:microsoft.com/office/officeart/2005/8/layout/chevron1"/>
    <dgm:cxn modelId="{4F83A15C-A807-4C4F-97DC-323A9F71F8FD}" type="presParOf" srcId="{A2B92E40-A7DB-478F-AC90-909520FF50F9}" destId="{3489AA08-465C-4483-B6D9-D5806695E033}" srcOrd="1" destOrd="0" presId="urn:microsoft.com/office/officeart/2005/8/layout/chevron1"/>
    <dgm:cxn modelId="{3D7F8293-7787-46A9-865E-C396B983F76D}" type="presParOf" srcId="{A2B92E40-A7DB-478F-AC90-909520FF50F9}" destId="{ECA05E32-FD86-4C00-BEF5-CF053C59059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3877AA-5AF8-4C4C-91EE-1E1C5FE83A8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51C580-82A2-4D55-BC1E-D37BC0B566A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оказании пациенту медицинской помощи в условиях дневного стационара</a:t>
          </a:r>
          <a:r>
            <a:rPr lang="ru-RU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выписки из круглосуточного стационара в течение 5 рабочих дней после окончания отчетного периода, законченный случай лечения в стационаре</a:t>
          </a:r>
          <a:endParaRPr lang="ru-RU" sz="1400" b="1" dirty="0"/>
        </a:p>
      </dgm:t>
    </dgm:pt>
    <dgm:pt modelId="{7CA2D31B-1169-40A1-B325-421B0B9A662F}" type="parTrans" cxnId="{7AE8B0D7-FCD1-4541-9563-211C39D354D8}">
      <dgm:prSet/>
      <dgm:spPr/>
      <dgm:t>
        <a:bodyPr/>
        <a:lstStyle/>
        <a:p>
          <a:endParaRPr lang="ru-RU"/>
        </a:p>
      </dgm:t>
    </dgm:pt>
    <dgm:pt modelId="{90DF34FE-24E1-4442-8119-F9C705078EF7}" type="sibTrans" cxnId="{7AE8B0D7-FCD1-4541-9563-211C39D354D8}">
      <dgm:prSet/>
      <dgm:spPr/>
      <dgm:t>
        <a:bodyPr/>
        <a:lstStyle/>
        <a:p>
          <a:endParaRPr lang="ru-RU"/>
        </a:p>
      </dgm:t>
    </dgm:pt>
    <dgm:pt modelId="{79D74441-2A9B-49B3-AA7E-137C570FC02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оплачивается в размере 50% от стоимости законченного случая лечения в стационаре</a:t>
          </a:r>
          <a:endParaRPr lang="ru-RU" sz="1600" dirty="0"/>
        </a:p>
      </dgm:t>
    </dgm:pt>
    <dgm:pt modelId="{2A93A600-8161-402A-9D00-B16B1486606B}" type="parTrans" cxnId="{4CE3CCE4-E125-47E9-96F7-C728C465EBB5}">
      <dgm:prSet/>
      <dgm:spPr/>
      <dgm:t>
        <a:bodyPr/>
        <a:lstStyle/>
        <a:p>
          <a:endParaRPr lang="ru-RU"/>
        </a:p>
      </dgm:t>
    </dgm:pt>
    <dgm:pt modelId="{4F0925C0-A487-4125-9BC1-1B5B4ED29030}" type="sibTrans" cxnId="{4CE3CCE4-E125-47E9-96F7-C728C465EBB5}">
      <dgm:prSet/>
      <dgm:spPr/>
      <dgm:t>
        <a:bodyPr/>
        <a:lstStyle/>
        <a:p>
          <a:endParaRPr lang="ru-RU"/>
        </a:p>
      </dgm:t>
    </dgm:pt>
    <dgm:pt modelId="{0A5575E4-13A6-42C8-82B4-378661CD0B23}" type="pres">
      <dgm:prSet presAssocID="{AC3877AA-5AF8-4C4C-91EE-1E1C5FE83A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8F74D8-3C1A-4799-B6E6-DAEC9E44A95A}" type="pres">
      <dgm:prSet presAssocID="{9951C580-82A2-4D55-BC1E-D37BC0B566A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2B4C5-9C1D-41E3-8896-9F1ECC0B8956}" type="pres">
      <dgm:prSet presAssocID="{90DF34FE-24E1-4442-8119-F9C705078EF7}" presName="parTxOnlySpace" presStyleCnt="0"/>
      <dgm:spPr/>
    </dgm:pt>
    <dgm:pt modelId="{BDE7DD61-BF55-4F84-9FF5-2C464DBF3AEA}" type="pres">
      <dgm:prSet presAssocID="{79D74441-2A9B-49B3-AA7E-137C570FC02D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8B0D7-FCD1-4541-9563-211C39D354D8}" srcId="{AC3877AA-5AF8-4C4C-91EE-1E1C5FE83A80}" destId="{9951C580-82A2-4D55-BC1E-D37BC0B566A9}" srcOrd="0" destOrd="0" parTransId="{7CA2D31B-1169-40A1-B325-421B0B9A662F}" sibTransId="{90DF34FE-24E1-4442-8119-F9C705078EF7}"/>
    <dgm:cxn modelId="{AF785CB1-FAAE-47C5-B736-73A394598F2B}" type="presOf" srcId="{79D74441-2A9B-49B3-AA7E-137C570FC02D}" destId="{BDE7DD61-BF55-4F84-9FF5-2C464DBF3AEA}" srcOrd="0" destOrd="0" presId="urn:microsoft.com/office/officeart/2005/8/layout/chevron1"/>
    <dgm:cxn modelId="{494C7627-82B9-4836-9601-BB7C2A9F6FCE}" type="presOf" srcId="{AC3877AA-5AF8-4C4C-91EE-1E1C5FE83A80}" destId="{0A5575E4-13A6-42C8-82B4-378661CD0B23}" srcOrd="0" destOrd="0" presId="urn:microsoft.com/office/officeart/2005/8/layout/chevron1"/>
    <dgm:cxn modelId="{2DA1D462-FB1D-42D6-80E6-EF24337558EC}" type="presOf" srcId="{9951C580-82A2-4D55-BC1E-D37BC0B566A9}" destId="{B78F74D8-3C1A-4799-B6E6-DAEC9E44A95A}" srcOrd="0" destOrd="0" presId="urn:microsoft.com/office/officeart/2005/8/layout/chevron1"/>
    <dgm:cxn modelId="{4CE3CCE4-E125-47E9-96F7-C728C465EBB5}" srcId="{AC3877AA-5AF8-4C4C-91EE-1E1C5FE83A80}" destId="{79D74441-2A9B-49B3-AA7E-137C570FC02D}" srcOrd="1" destOrd="0" parTransId="{2A93A600-8161-402A-9D00-B16B1486606B}" sibTransId="{4F0925C0-A487-4125-9BC1-1B5B4ED29030}"/>
    <dgm:cxn modelId="{97D79DCF-41D9-4366-B233-88FC74803E71}" type="presParOf" srcId="{0A5575E4-13A6-42C8-82B4-378661CD0B23}" destId="{B78F74D8-3C1A-4799-B6E6-DAEC9E44A95A}" srcOrd="0" destOrd="0" presId="urn:microsoft.com/office/officeart/2005/8/layout/chevron1"/>
    <dgm:cxn modelId="{ED020A8F-E461-4B60-9391-DF7664303BC7}" type="presParOf" srcId="{0A5575E4-13A6-42C8-82B4-378661CD0B23}" destId="{CF42B4C5-9C1D-41E3-8896-9F1ECC0B8956}" srcOrd="1" destOrd="0" presId="urn:microsoft.com/office/officeart/2005/8/layout/chevron1"/>
    <dgm:cxn modelId="{92041017-FB93-48CA-B310-B1E55C5F3234}" type="presParOf" srcId="{0A5575E4-13A6-42C8-82B4-378661CD0B23}" destId="{BDE7DD61-BF55-4F84-9FF5-2C464DBF3AE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959CF-3EA2-437D-8C33-FB7A5ED52322}">
      <dsp:nvSpPr>
        <dsp:cNvPr id="0" name=""/>
        <dsp:cNvSpPr/>
      </dsp:nvSpPr>
      <dsp:spPr>
        <a:xfrm>
          <a:off x="0" y="0"/>
          <a:ext cx="8784976" cy="153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сложности лечения пациента</a:t>
          </a:r>
          <a:r>
            <a:rPr lang="ru-RU" sz="4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учитывающий</a:t>
          </a:r>
          <a:endParaRPr lang="ru-RU" sz="2500" kern="1200" dirty="0"/>
        </a:p>
      </dsp:txBody>
      <dsp:txXfrm>
        <a:off x="0" y="0"/>
        <a:ext cx="8784976" cy="1533770"/>
      </dsp:txXfrm>
    </dsp:sp>
    <dsp:sp modelId="{3C90C4E2-A296-4C92-BEAC-F9B09CD8C2BA}">
      <dsp:nvSpPr>
        <dsp:cNvPr id="0" name=""/>
        <dsp:cNvSpPr/>
      </dsp:nvSpPr>
      <dsp:spPr>
        <a:xfrm>
          <a:off x="0" y="1533770"/>
          <a:ext cx="2196243" cy="322091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спального места при совместном нахождении одного из родителей в МО в стационарных условиях с ребенком до достижения им возраста 4 лет, а с ребенком старше указанного возраста – при наличии медицинских показаний 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33770"/>
        <a:ext cx="2196243" cy="3220917"/>
      </dsp:txXfrm>
    </dsp:sp>
    <dsp:sp modelId="{5FD9ED22-7D4B-4B14-8B0B-5BC1D608D87C}">
      <dsp:nvSpPr>
        <dsp:cNvPr id="0" name=""/>
        <dsp:cNvSpPr/>
      </dsp:nvSpPr>
      <dsp:spPr>
        <a:xfrm>
          <a:off x="2196243" y="1533770"/>
          <a:ext cx="2196243" cy="322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сверхдлительные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сроки госпитализации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6243" y="1533770"/>
        <a:ext cx="2196243" cy="3220917"/>
      </dsp:txXfrm>
    </dsp:sp>
    <dsp:sp modelId="{4038BFE2-FC2B-4541-A719-6D6393797235}">
      <dsp:nvSpPr>
        <dsp:cNvPr id="0" name=""/>
        <dsp:cNvSpPr/>
      </dsp:nvSpPr>
      <dsp:spPr>
        <a:xfrm>
          <a:off x="4392487" y="1533770"/>
          <a:ext cx="2196243" cy="322091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сопутствующего заболевания «сахарный диабет», «сахарный диабет при беременности»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2487" y="1533770"/>
        <a:ext cx="2196243" cy="3220917"/>
      </dsp:txXfrm>
    </dsp:sp>
    <dsp:sp modelId="{AD2DD053-B415-45ED-9C56-FB4C5D37C82F}">
      <dsp:nvSpPr>
        <dsp:cNvPr id="0" name=""/>
        <dsp:cNvSpPr/>
      </dsp:nvSpPr>
      <dsp:spPr>
        <a:xfrm>
          <a:off x="6588732" y="1533770"/>
          <a:ext cx="2196243" cy="322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установку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имплантов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88732" y="1533770"/>
        <a:ext cx="2196243" cy="3220917"/>
      </dsp:txXfrm>
    </dsp:sp>
    <dsp:sp modelId="{20BDDF3E-60C1-4BFA-9796-118A52535A43}">
      <dsp:nvSpPr>
        <dsp:cNvPr id="0" name=""/>
        <dsp:cNvSpPr/>
      </dsp:nvSpPr>
      <dsp:spPr>
        <a:xfrm>
          <a:off x="0" y="4754688"/>
          <a:ext cx="8784976" cy="3578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D4A86-3F0B-448E-BAAC-4CADF2B72A12}">
      <dsp:nvSpPr>
        <dsp:cNvPr id="0" name=""/>
        <dsp:cNvSpPr/>
      </dsp:nvSpPr>
      <dsp:spPr>
        <a:xfrm>
          <a:off x="3513990" y="1392"/>
          <a:ext cx="5270985" cy="11045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оплачиваются в размере стоимости посещения приемного покоя.</a:t>
          </a:r>
          <a:endParaRPr lang="ru-RU" sz="1900" kern="1200" dirty="0"/>
        </a:p>
      </dsp:txBody>
      <dsp:txXfrm>
        <a:off x="3513990" y="139466"/>
        <a:ext cx="4856763" cy="828443"/>
      </dsp:txXfrm>
    </dsp:sp>
    <dsp:sp modelId="{BE9AC772-8247-45E5-8BB5-30449D50DA97}">
      <dsp:nvSpPr>
        <dsp:cNvPr id="0" name=""/>
        <dsp:cNvSpPr/>
      </dsp:nvSpPr>
      <dsp:spPr>
        <a:xfrm>
          <a:off x="0" y="0"/>
          <a:ext cx="3513990" cy="1104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1-го дня включительно </a:t>
          </a:r>
          <a:endParaRPr lang="ru-RU" sz="1400" kern="1200" dirty="0"/>
        </a:p>
      </dsp:txBody>
      <dsp:txXfrm>
        <a:off x="53922" y="53922"/>
        <a:ext cx="3406146" cy="996747"/>
      </dsp:txXfrm>
    </dsp:sp>
    <dsp:sp modelId="{642BB097-37C8-407F-BD18-6A082AB37C62}">
      <dsp:nvSpPr>
        <dsp:cNvPr id="0" name=""/>
        <dsp:cNvSpPr/>
      </dsp:nvSpPr>
      <dsp:spPr>
        <a:xfrm>
          <a:off x="3513990" y="1216442"/>
          <a:ext cx="5270985" cy="11045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оплачиваются в размере 40% </a:t>
          </a:r>
          <a:endParaRPr lang="ru-RU" sz="1900" kern="1200" dirty="0"/>
        </a:p>
      </dsp:txBody>
      <dsp:txXfrm>
        <a:off x="3513990" y="1354516"/>
        <a:ext cx="4856763" cy="828443"/>
      </dsp:txXfrm>
    </dsp:sp>
    <dsp:sp modelId="{9C09FCD6-17A6-46F9-A376-1008B7A0492B}">
      <dsp:nvSpPr>
        <dsp:cNvPr id="0" name=""/>
        <dsp:cNvSpPr/>
      </dsp:nvSpPr>
      <dsp:spPr>
        <a:xfrm>
          <a:off x="34103" y="1225168"/>
          <a:ext cx="3513990" cy="1104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1-го дня включительно с исходом «смерть», а также с переводом пациента в другую МО и при оказании медицинской помощи с целью исключения диагноза «менингит» с проведением спинномозговой пункции по коду Номенклатуры А11.23.001, кроме случаев оказания экстренной медицинской помощи с кодом МКБ-10 I48 «Фибрилляция и трепетание предсердий</a:t>
          </a:r>
          <a:endParaRPr lang="ru-RU" sz="1000" b="0" kern="1200" dirty="0"/>
        </a:p>
      </dsp:txBody>
      <dsp:txXfrm>
        <a:off x="88025" y="1279090"/>
        <a:ext cx="3406146" cy="996747"/>
      </dsp:txXfrm>
    </dsp:sp>
    <dsp:sp modelId="{C8ACE064-E4C2-48D7-87AC-032D202379B4}">
      <dsp:nvSpPr>
        <dsp:cNvPr id="0" name=""/>
        <dsp:cNvSpPr/>
      </dsp:nvSpPr>
      <dsp:spPr>
        <a:xfrm>
          <a:off x="3513990" y="2431493"/>
          <a:ext cx="5270985" cy="11045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оплачиваются в размере 40% от стоимости законченного случая</a:t>
          </a:r>
          <a:endParaRPr lang="ru-RU" sz="1900" kern="1200"/>
        </a:p>
      </dsp:txBody>
      <dsp:txXfrm>
        <a:off x="3513990" y="2569567"/>
        <a:ext cx="4856763" cy="828443"/>
      </dsp:txXfrm>
    </dsp:sp>
    <dsp:sp modelId="{3DA03339-72E9-4A2F-BEB3-2E4A46549E28}">
      <dsp:nvSpPr>
        <dsp:cNvPr id="0" name=""/>
        <dsp:cNvSpPr/>
      </dsp:nvSpPr>
      <dsp:spPr>
        <a:xfrm>
          <a:off x="0" y="2431493"/>
          <a:ext cx="3513990" cy="1104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2-х до 3-х дней включительно (за исключением экстренной госпитализации с кодом МКБ-10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«Фибрилляция и трепетание предсердий») </a:t>
          </a:r>
          <a:endParaRPr lang="ru-RU" sz="1400" kern="1200" dirty="0"/>
        </a:p>
      </dsp:txBody>
      <dsp:txXfrm>
        <a:off x="53922" y="2485415"/>
        <a:ext cx="3406146" cy="996747"/>
      </dsp:txXfrm>
    </dsp:sp>
    <dsp:sp modelId="{5A5D30D3-2A5B-4B33-BBFB-6BCF96EBDF67}">
      <dsp:nvSpPr>
        <dsp:cNvPr id="0" name=""/>
        <dsp:cNvSpPr/>
      </dsp:nvSpPr>
      <dsp:spPr>
        <a:xfrm>
          <a:off x="3513990" y="3646543"/>
          <a:ext cx="5270985" cy="11045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размере 30% от стоимости законченного случая лечения по экстренным показаниям</a:t>
          </a:r>
          <a:endParaRPr lang="ru-RU" sz="1900" kern="1200"/>
        </a:p>
      </dsp:txBody>
      <dsp:txXfrm>
        <a:off x="3513990" y="3784617"/>
        <a:ext cx="4856763" cy="828443"/>
      </dsp:txXfrm>
    </dsp:sp>
    <dsp:sp modelId="{B11528C1-032A-41F9-9933-E246D1868CAE}">
      <dsp:nvSpPr>
        <dsp:cNvPr id="0" name=""/>
        <dsp:cNvSpPr/>
      </dsp:nvSpPr>
      <dsp:spPr>
        <a:xfrm>
          <a:off x="0" y="3646543"/>
          <a:ext cx="3513990" cy="1104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1-го дня до 2-х дней включительно с кодом МКБ-10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«Фибрилляция и трепетание предсердий» оплачиваются </a:t>
          </a:r>
          <a:endParaRPr lang="ru-RU" sz="1400" kern="1200" dirty="0"/>
        </a:p>
      </dsp:txBody>
      <dsp:txXfrm>
        <a:off x="53922" y="3700465"/>
        <a:ext cx="3406146" cy="996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5F1D2-3B95-4B1E-99B9-81C0566D885F}">
      <dsp:nvSpPr>
        <dsp:cNvPr id="0" name=""/>
        <dsp:cNvSpPr/>
      </dsp:nvSpPr>
      <dsp:spPr>
        <a:xfrm>
          <a:off x="7663" y="1158296"/>
          <a:ext cx="4581217" cy="18324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Случаи повторной госпитализации пациента в одну и ту же медицинскую организацию по поводу того же заболевания в течение 10 дней с даты выписки пациента</a:t>
          </a:r>
          <a:endParaRPr lang="ru-RU" sz="1400" b="1" kern="1200" dirty="0"/>
        </a:p>
      </dsp:txBody>
      <dsp:txXfrm>
        <a:off x="923906" y="1158296"/>
        <a:ext cx="2748731" cy="1832486"/>
      </dsp:txXfrm>
    </dsp:sp>
    <dsp:sp modelId="{ECA05E32-FD86-4C00-BEF5-CF053C590590}">
      <dsp:nvSpPr>
        <dsp:cNvPr id="0" name=""/>
        <dsp:cNvSpPr/>
      </dsp:nvSpPr>
      <dsp:spPr>
        <a:xfrm>
          <a:off x="4130759" y="1158296"/>
          <a:ext cx="4581217" cy="18324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подлежат оплате при условии соблюдения в обоих случаях средних сроков, фактически сложившихся на территории Томской области при оказании медицинской помощи по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данному заболеванию</a:t>
          </a:r>
          <a:endParaRPr lang="ru-RU" sz="1600" kern="1200" dirty="0"/>
        </a:p>
      </dsp:txBody>
      <dsp:txXfrm>
        <a:off x="5047002" y="1158296"/>
        <a:ext cx="2748731" cy="18324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F74D8-3C1A-4799-B6E6-DAEC9E44A95A}">
      <dsp:nvSpPr>
        <dsp:cNvPr id="0" name=""/>
        <dsp:cNvSpPr/>
      </dsp:nvSpPr>
      <dsp:spPr>
        <a:xfrm>
          <a:off x="7878" y="982222"/>
          <a:ext cx="4709857" cy="1883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оказании пациенту медицинской помощи в условиях дневного стационара</a:t>
          </a:r>
          <a:r>
            <a:rPr lang="ru-RU" sz="14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выписки из круглосуточного стационара в течение 5 рабочих дней после окончания отчетного периода, законченный случай лечения в стационаре</a:t>
          </a:r>
          <a:endParaRPr lang="ru-RU" sz="1400" b="1" kern="1200" dirty="0"/>
        </a:p>
      </dsp:txBody>
      <dsp:txXfrm>
        <a:off x="949850" y="982222"/>
        <a:ext cx="2825914" cy="1883943"/>
      </dsp:txXfrm>
    </dsp:sp>
    <dsp:sp modelId="{BDE7DD61-BF55-4F84-9FF5-2C464DBF3AEA}">
      <dsp:nvSpPr>
        <dsp:cNvPr id="0" name=""/>
        <dsp:cNvSpPr/>
      </dsp:nvSpPr>
      <dsp:spPr>
        <a:xfrm>
          <a:off x="4246751" y="982222"/>
          <a:ext cx="4709857" cy="1883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оплачивается в размере 50% от стоимости законченного случая лечения в стационаре</a:t>
          </a:r>
          <a:endParaRPr lang="ru-RU" sz="1600" kern="1200" dirty="0"/>
        </a:p>
      </dsp:txBody>
      <dsp:txXfrm>
        <a:off x="5188723" y="982222"/>
        <a:ext cx="2825914" cy="1883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D5074-9BEA-43EC-8534-434B0409C696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71137-DA6A-47D7-8CCE-9D69AC154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293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2923B9-9D9B-4421-B166-1EE4750FFB2C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C299DB-E4AA-4B0E-AF13-3F1F11E1F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5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cs typeface="Arial" charset="0"/>
            </a:endParaRP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4E3A-C013-44CF-8DF7-031A73342878}" type="datetime8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9/23/2016 9:41 AM</a:t>
            </a:fld>
            <a:endParaRPr lang="en-US">
              <a:cs typeface="Arial" charset="0"/>
            </a:endParaRP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6118225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  <a:cs typeface="Arial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  <a:cs typeface="Arial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smtClean="0">
                <a:solidFill>
                  <a:srgbClr val="000000"/>
                </a:solidFill>
                <a:cs typeface="Arial" charset="0"/>
              </a:rPr>
            </a:br>
            <a:r>
              <a:rPr lang="en-US" sz="500" smtClean="0">
                <a:solidFill>
                  <a:srgbClr val="000000"/>
                </a:solidFill>
                <a:cs typeface="Arial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smtClean="0">
              <a:cs typeface="Arial" charset="0"/>
            </a:endParaRP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118225" y="9428163"/>
            <a:ext cx="677863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AFE27-9610-4746-A79F-11230A9860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73374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cs typeface="Arial" charset="0"/>
            </a:endParaRP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64E3A-C013-44CF-8DF7-031A73342878}" type="datetime8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9/23/2016 9:41 AM</a:t>
            </a:fld>
            <a:endParaRPr lang="en-US">
              <a:cs typeface="Arial" charset="0"/>
            </a:endParaRP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6118225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  <a:cs typeface="Arial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  <a:cs typeface="Arial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smtClean="0">
                <a:solidFill>
                  <a:srgbClr val="000000"/>
                </a:solidFill>
                <a:cs typeface="Arial" charset="0"/>
              </a:rPr>
            </a:br>
            <a:r>
              <a:rPr lang="en-US" sz="500" smtClean="0">
                <a:solidFill>
                  <a:srgbClr val="000000"/>
                </a:solidFill>
                <a:cs typeface="Arial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smtClean="0">
              <a:cs typeface="Arial" charset="0"/>
            </a:endParaRP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118225" y="9428163"/>
            <a:ext cx="677863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AFE27-9610-4746-A79F-11230A9860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5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36ED-E6B1-4931-B3EA-C391B60A5C8A}" type="datetime1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1368-14CC-45AB-8B72-D6E9EAC78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5732-A697-4C9C-89E6-B9216D442D23}" type="datetime1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9471A-29A8-4BA9-B149-E1B4DE14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A2FF-DB51-4716-B3FD-57E3F151F412}" type="datetime1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22E5-8758-41F8-95B9-32C84A7A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3FEA1-0D7F-4F38-8351-33AB184FF327}" type="datetime1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5556-223A-470C-B4BE-029255F93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CA1D-60D0-4D47-BD5E-67D5DEF52417}" type="datetime1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12C9-8895-4A8C-B055-49FF2896B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F69FB-35A9-45C7-BA61-9B8219112011}" type="datetime1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810-C63C-4CB7-BD69-6F9238A8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4D75-B594-4E69-890A-B111EEB56E66}" type="datetime1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0FF0-222D-4167-9AEC-76EBE0A3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4D64EF6-C1AB-43EA-A2C0-1A879063A403}" type="datetime1">
              <a:rPr lang="en-US" smtClean="0"/>
              <a:t>9/23/2016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9F18EB-2F7B-4C1D-9B28-6A0C70DE37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464B-D37A-41E8-95EC-01605D5ADA7E}" type="datetime1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B240-B165-44AC-B7AA-D544DBFE1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3B784-E43F-4F0D-9DD7-018707AF5188}" type="datetime1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4543-4B98-4466-898E-FDEA111F2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F6E8-73EE-4FA8-BEAC-BF9192C40049}" type="datetime1">
              <a:rPr lang="en-US" smtClean="0"/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D7DF-9078-4161-9907-1621ACD15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715" r:id="rId10"/>
    <p:sldLayoutId id="2147483716" r:id="rId11"/>
    <p:sldLayoutId id="2147483699" r:id="rId12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340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38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ABD5EC-E18C-41C4-B4FF-84705EF04A6E}" type="datetime1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E19BD4-1C1A-413A-B411-724B7054B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4" r:id="rId2"/>
    <p:sldLayoutId id="2147483718" r:id="rId3"/>
    <p:sldLayoutId id="2147483713" r:id="rId4"/>
    <p:sldLayoutId id="2147483712" r:id="rId5"/>
    <p:sldLayoutId id="2147483711" r:id="rId6"/>
    <p:sldLayoutId id="2147483719" r:id="rId7"/>
    <p:sldLayoutId id="2147483720" r:id="rId8"/>
    <p:sldLayoutId id="2147483721" r:id="rId9"/>
    <p:sldLayoutId id="2147483710" r:id="rId10"/>
    <p:sldLayoutId id="2147483722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12" y="3501008"/>
            <a:ext cx="7681912" cy="658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Порядок оплаты медицинской помощи, оказываемой в стационарных условиях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2016 г.</a:t>
            </a:r>
            <a:endParaRPr lang="ru-RU" sz="3100" b="1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868863"/>
            <a:ext cx="4343971" cy="1293812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defRPr/>
            </a:pPr>
            <a:r>
              <a:rPr lang="ru-RU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УРОМС ТФОМС Томской области</a:t>
            </a:r>
          </a:p>
          <a:p>
            <a:pPr eaLnBrk="1" fontAlgn="auto" hangingPunct="1">
              <a:spcBef>
                <a:spcPts val="0"/>
              </a:spcBef>
              <a:defRPr/>
            </a:pPr>
            <a:r>
              <a:rPr lang="ru-RU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Н.В. </a:t>
            </a:r>
            <a:r>
              <a:rPr lang="ru-RU" cap="none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Ястребова</a:t>
            </a:r>
            <a:endParaRPr lang="ru-RU" cap="none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9352" y="188640"/>
            <a:ext cx="9144001" cy="2160240"/>
            <a:chOff x="0" y="166878"/>
            <a:chExt cx="9144001" cy="2160240"/>
          </a:xfrm>
        </p:grpSpPr>
        <p:grpSp>
          <p:nvGrpSpPr>
            <p:cNvPr id="19" name="Группа 4"/>
            <p:cNvGrpSpPr/>
            <p:nvPr/>
          </p:nvGrpSpPr>
          <p:grpSpPr>
            <a:xfrm>
              <a:off x="0" y="166878"/>
              <a:ext cx="9144001" cy="2160240"/>
              <a:chOff x="0" y="166878"/>
              <a:chExt cx="9144001" cy="2160240"/>
            </a:xfrm>
          </p:grpSpPr>
          <p:sp>
            <p:nvSpPr>
              <p:cNvPr id="23" name="Овал 22"/>
              <p:cNvSpPr/>
              <p:nvPr/>
            </p:nvSpPr>
            <p:spPr>
              <a:xfrm>
                <a:off x="3442931" y="166878"/>
                <a:ext cx="2160240" cy="216024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" name="Прямая соединительная линия 23"/>
              <p:cNvCxnSpPr/>
              <p:nvPr/>
            </p:nvCxnSpPr>
            <p:spPr>
              <a:xfrm flipH="1" flipV="1">
                <a:off x="0" y="1253766"/>
                <a:ext cx="3442931" cy="9307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 flipV="1">
                <a:off x="5603171" y="1258419"/>
                <a:ext cx="3540830" cy="11422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4211031" y="521540"/>
              <a:ext cx="67518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 smtClean="0">
                  <a:latin typeface="Georgia" panose="02040502050405020303" pitchFamily="18" charset="0"/>
                </a:rPr>
                <a:t>- </a:t>
              </a:r>
              <a:r>
                <a:rPr lang="en-US" sz="1200" dirty="0" smtClean="0">
                  <a:latin typeface="Arial Narrow" panose="020B0606020202030204" pitchFamily="34" charset="0"/>
                </a:rPr>
                <a:t>1993</a:t>
              </a:r>
              <a:r>
                <a:rPr lang="en-US" sz="1200" dirty="0" smtClean="0">
                  <a:latin typeface="Georgia" panose="02040502050405020303" pitchFamily="18" charset="0"/>
                </a:rPr>
                <a:t> -</a:t>
              </a:r>
              <a:endParaRPr lang="ru-RU" sz="1200" dirty="0">
                <a:latin typeface="Georgia" panose="02040502050405020303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90255" y="712121"/>
              <a:ext cx="2111290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4000" dirty="0" smtClean="0">
                  <a:solidFill>
                    <a:srgbClr val="002060"/>
                  </a:solidFill>
                  <a:latin typeface="Arial Narrow" panose="020B0606020202030204" pitchFamily="34" charset="0"/>
                  <a:ea typeface="Adobe Fangsong Std R" pitchFamily="18" charset="-128"/>
                </a:rPr>
                <a:t>ТФОМС</a:t>
              </a:r>
              <a:endParaRPr lang="ru-RU" sz="3600" dirty="0">
                <a:solidFill>
                  <a:srgbClr val="002060"/>
                </a:solidFill>
                <a:latin typeface="Arial Narrow" panose="020B0606020202030204" pitchFamily="34" charset="0"/>
                <a:ea typeface="Adobe Fangsong Std R" pitchFamily="18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15811" y="1412776"/>
              <a:ext cx="2060179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900" dirty="0" smtClean="0">
                  <a:latin typeface="Arial Narrow" panose="020B0606020202030204" pitchFamily="34" charset="0"/>
                </a:rPr>
                <a:t>Территориальный фонд </a:t>
              </a:r>
            </a:p>
            <a:p>
              <a:pPr algn="ctr"/>
              <a:r>
                <a:rPr lang="ru-RU" sz="900" dirty="0" smtClean="0">
                  <a:latin typeface="Arial Narrow" panose="020B0606020202030204" pitchFamily="34" charset="0"/>
                </a:rPr>
                <a:t>обязательного медицинского страхования</a:t>
              </a:r>
            </a:p>
            <a:p>
              <a:pPr algn="ctr"/>
              <a:r>
                <a:rPr lang="ru-RU" sz="900" dirty="0" smtClean="0">
                  <a:latin typeface="Arial Narrow" panose="020B0606020202030204" pitchFamily="34" charset="0"/>
                </a:rPr>
                <a:t> Томской области</a:t>
              </a:r>
              <a:endParaRPr lang="ru-RU" sz="9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41368-14CC-45AB-8B72-D6E9EAC7836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9924" y="1833197"/>
            <a:ext cx="7577504" cy="6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971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19442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объема финансового обеспечения медицинской организации, оказавшей пациенту медицинскую помощь в стационарных условиях, оплачиваются все внешние услуги в рамках медицинской помощи в стационарных условиях по тарифам, установленным Тарифным соглашением, за исключением оказания неотложной стоматологической помощи и стоматологической помощи, оказанной лицам, прикрепившимся к поликлиникам в составе районных больниц Томской области, во время стационарного лечения в медицинских организациях, расположенных в г. Томске.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оказанные пациентам, не застрахованным по ОМС на дату госпитализации, в рамках оказания медицинской помощи в стационарных условиях, подлежат оплате за счет объема финансового обеспечения медицинской организации, оказавшей медицинскую помощь в стационарных условиях, при условии наличия у пациента полиса ОМС (временного свидетельства) на дату окончания случая оказания медицинской помощи в стационарных условиях.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8521" y="116162"/>
            <a:ext cx="8928992" cy="548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услуги (пункт 51)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87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12" y="3501008"/>
            <a:ext cx="7681912" cy="658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Некоторые итоги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оказания медицинской помощи в условиях стационара по профилю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«хирургия»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 7 месяцев 2016 года</a:t>
            </a:r>
            <a:endParaRPr lang="ru-RU" sz="4000" b="1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868863"/>
            <a:ext cx="4343971" cy="1293812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defRPr/>
            </a:pPr>
            <a:r>
              <a:rPr lang="ru-RU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УРОМС ТФОМС Томской области</a:t>
            </a:r>
          </a:p>
          <a:p>
            <a:pPr eaLnBrk="1" fontAlgn="auto" hangingPunct="1">
              <a:spcBef>
                <a:spcPts val="0"/>
              </a:spcBef>
              <a:defRPr/>
            </a:pPr>
            <a:r>
              <a:rPr lang="ru-RU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Н.В. </a:t>
            </a:r>
            <a:r>
              <a:rPr lang="ru-RU" cap="none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Ястребова</a:t>
            </a:r>
            <a:endParaRPr lang="ru-RU" cap="none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9352" y="188640"/>
            <a:ext cx="9144001" cy="2160240"/>
            <a:chOff x="0" y="166878"/>
            <a:chExt cx="9144001" cy="2160240"/>
          </a:xfrm>
        </p:grpSpPr>
        <p:grpSp>
          <p:nvGrpSpPr>
            <p:cNvPr id="19" name="Группа 4"/>
            <p:cNvGrpSpPr/>
            <p:nvPr/>
          </p:nvGrpSpPr>
          <p:grpSpPr>
            <a:xfrm>
              <a:off x="0" y="166878"/>
              <a:ext cx="9144001" cy="2160240"/>
              <a:chOff x="0" y="166878"/>
              <a:chExt cx="9144001" cy="2160240"/>
            </a:xfrm>
          </p:grpSpPr>
          <p:sp>
            <p:nvSpPr>
              <p:cNvPr id="23" name="Овал 22"/>
              <p:cNvSpPr/>
              <p:nvPr/>
            </p:nvSpPr>
            <p:spPr>
              <a:xfrm>
                <a:off x="3442931" y="166878"/>
                <a:ext cx="2160240" cy="216024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" name="Прямая соединительная линия 23"/>
              <p:cNvCxnSpPr/>
              <p:nvPr/>
            </p:nvCxnSpPr>
            <p:spPr>
              <a:xfrm flipH="1" flipV="1">
                <a:off x="0" y="1253766"/>
                <a:ext cx="3442931" cy="9307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 flipV="1">
                <a:off x="5603171" y="1258419"/>
                <a:ext cx="3540830" cy="11422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4211031" y="521540"/>
              <a:ext cx="67518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 smtClean="0">
                  <a:latin typeface="Georgia" panose="02040502050405020303" pitchFamily="18" charset="0"/>
                </a:rPr>
                <a:t>- </a:t>
              </a:r>
              <a:r>
                <a:rPr lang="en-US" sz="1200" dirty="0" smtClean="0">
                  <a:latin typeface="Arial Narrow" panose="020B0606020202030204" pitchFamily="34" charset="0"/>
                </a:rPr>
                <a:t>1993</a:t>
              </a:r>
              <a:r>
                <a:rPr lang="en-US" sz="1200" dirty="0" smtClean="0">
                  <a:latin typeface="Georgia" panose="02040502050405020303" pitchFamily="18" charset="0"/>
                </a:rPr>
                <a:t> -</a:t>
              </a:r>
              <a:endParaRPr lang="ru-RU" sz="1200" dirty="0">
                <a:latin typeface="Georgia" panose="02040502050405020303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90255" y="712121"/>
              <a:ext cx="2111290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4000" dirty="0" smtClean="0">
                  <a:solidFill>
                    <a:srgbClr val="002060"/>
                  </a:solidFill>
                  <a:latin typeface="Arial Narrow" panose="020B0606020202030204" pitchFamily="34" charset="0"/>
                  <a:ea typeface="Adobe Fangsong Std R" pitchFamily="18" charset="-128"/>
                </a:rPr>
                <a:t>ТФОМС</a:t>
              </a:r>
              <a:endParaRPr lang="ru-RU" sz="3600" dirty="0">
                <a:solidFill>
                  <a:srgbClr val="002060"/>
                </a:solidFill>
                <a:latin typeface="Arial Narrow" panose="020B0606020202030204" pitchFamily="34" charset="0"/>
                <a:ea typeface="Adobe Fangsong Std R" pitchFamily="18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15811" y="1412776"/>
              <a:ext cx="2060179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900" dirty="0" smtClean="0">
                  <a:latin typeface="Arial Narrow" panose="020B0606020202030204" pitchFamily="34" charset="0"/>
                </a:rPr>
                <a:t>Территориальный фонд </a:t>
              </a:r>
            </a:p>
            <a:p>
              <a:pPr algn="ctr"/>
              <a:r>
                <a:rPr lang="ru-RU" sz="900" dirty="0" smtClean="0">
                  <a:latin typeface="Arial Narrow" panose="020B0606020202030204" pitchFamily="34" charset="0"/>
                </a:rPr>
                <a:t>обязательного медицинского страхования</a:t>
              </a:r>
            </a:p>
            <a:p>
              <a:pPr algn="ctr"/>
              <a:r>
                <a:rPr lang="ru-RU" sz="900" dirty="0" smtClean="0">
                  <a:latin typeface="Arial Narrow" panose="020B0606020202030204" pitchFamily="34" charset="0"/>
                </a:rPr>
                <a:t> Томской области</a:t>
              </a:r>
              <a:endParaRPr lang="ru-RU" sz="9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41368-14CC-45AB-8B72-D6E9EAC7836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41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92889" cy="837405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медицинской помощи, оказанной 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круглосуточного стационара по профилю «хирургия» за 7 месяцев 2016 года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460172"/>
              </p:ext>
            </p:extLst>
          </p:nvPr>
        </p:nvGraphicFramePr>
        <p:xfrm>
          <a:off x="251520" y="764704"/>
          <a:ext cx="8784976" cy="1368152"/>
        </p:xfrm>
        <a:graphic>
          <a:graphicData uri="http://schemas.openxmlformats.org/drawingml/2006/table">
            <a:tbl>
              <a:tblPr firstRow="1" firstCol="1" bandRow="1"/>
              <a:tblGrid>
                <a:gridCol w="2352053"/>
                <a:gridCol w="1287910"/>
                <a:gridCol w="1521625"/>
                <a:gridCol w="1412226"/>
                <a:gridCol w="936512"/>
                <a:gridCol w="645613"/>
                <a:gridCol w="629037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случаев, з/с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за лечение,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стоимость,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срок, к/д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месяцев 2015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384 818 564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26 699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7 148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месяцев 2016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15 191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421 090 580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7 690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14215"/>
              </p:ext>
            </p:extLst>
          </p:nvPr>
        </p:nvGraphicFramePr>
        <p:xfrm>
          <a:off x="179512" y="2348880"/>
          <a:ext cx="8856984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004"/>
                <a:gridCol w="659003"/>
                <a:gridCol w="769870"/>
                <a:gridCol w="121328"/>
                <a:gridCol w="769870"/>
                <a:gridCol w="595429"/>
                <a:gridCol w="737307"/>
                <a:gridCol w="737307"/>
                <a:gridCol w="769870"/>
                <a:gridCol w="121328"/>
                <a:gridCol w="769870"/>
                <a:gridCol w="517899"/>
                <a:gridCol w="517899"/>
              </a:tblGrid>
              <a:tr h="2253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организация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 2015 г.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 2016 г.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кол.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Пл. кол.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СибГМУ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Минздрава России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32 189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25 669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43 981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26 607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СибФНКЦ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ФМБА России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47 704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50 647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31 477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«Городская клиническая больница №3»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36 900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40 943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28 139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«Медико-санитарная часть №2»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17 479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21 264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«ТОКБ»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24 973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39 266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40 219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«МЦ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им.Г.К.Жерлова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11 427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40 666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16 386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45 141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«Томская РБ»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24 242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23 424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2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Кривошеинская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6 696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23 171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6 549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21 830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Шегарская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5 449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22 991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5 961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23 846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7 178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195 981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28 561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7 921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225 742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29 032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11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477366"/>
          </a:xfrm>
        </p:spPr>
        <p:txBody>
          <a:bodyPr>
            <a:noAutofit/>
          </a:bodyPr>
          <a:lstStyle/>
          <a:p>
            <a:pPr lvl="0"/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по хирургическим/терапевтическим КСГ по отдельным МО: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64746"/>
              </p:ext>
            </p:extLst>
          </p:nvPr>
        </p:nvGraphicFramePr>
        <p:xfrm>
          <a:off x="539552" y="764705"/>
          <a:ext cx="8208911" cy="12348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62121"/>
                <a:gridCol w="2297059"/>
                <a:gridCol w="1009372"/>
                <a:gridCol w="1891862"/>
                <a:gridCol w="1348497"/>
              </a:tblGrid>
              <a:tr h="744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Терапевтические КСГ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терапевтических КСГ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Хирургические КСГ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хирургических КСГ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мес.2015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7 148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 2016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50496"/>
              </p:ext>
            </p:extLst>
          </p:nvPr>
        </p:nvGraphicFramePr>
        <p:xfrm>
          <a:off x="1" y="2132856"/>
          <a:ext cx="9143999" cy="4102578"/>
        </p:xfrm>
        <a:graphic>
          <a:graphicData uri="http://schemas.openxmlformats.org/drawingml/2006/table">
            <a:tbl>
              <a:tblPr firstRow="1" firstCol="1" bandRow="1"/>
              <a:tblGrid>
                <a:gridCol w="1657121"/>
                <a:gridCol w="776362"/>
                <a:gridCol w="776362"/>
                <a:gridCol w="770561"/>
                <a:gridCol w="770561"/>
                <a:gridCol w="749849"/>
                <a:gridCol w="738247"/>
                <a:gridCol w="613965"/>
                <a:gridCol w="770561"/>
                <a:gridCol w="770561"/>
                <a:gridCol w="749849"/>
              </a:tblGrid>
              <a:tr h="3997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организация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 2015 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 2016 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хир.КСГ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тер.КСГ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хир.КСГ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тер.КСГ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СибГМУ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Минздрава России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СибФНКЦ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ФМБА России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«ГКБ №3»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«МСЧ №2»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«ТОКБ»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«МЦ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им.Г.К.Жерлова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«Томская РБ»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Кривошеинская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Шегарская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7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17694" y="1700808"/>
            <a:ext cx="5778642" cy="72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475656" y="404664"/>
            <a:ext cx="648072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за 7 мес. 2015-2016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профилю "хирургия"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22790257"/>
              </p:ext>
            </p:extLst>
          </p:nvPr>
        </p:nvGraphicFramePr>
        <p:xfrm>
          <a:off x="251520" y="1052736"/>
          <a:ext cx="415846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42006796"/>
              </p:ext>
            </p:extLst>
          </p:nvPr>
        </p:nvGraphicFramePr>
        <p:xfrm>
          <a:off x="4355976" y="980728"/>
          <a:ext cx="48965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4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4" y="287339"/>
            <a:ext cx="7638107" cy="6933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примеры распределения числа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законченных случаев по МО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52897453"/>
              </p:ext>
            </p:extLst>
          </p:nvPr>
        </p:nvGraphicFramePr>
        <p:xfrm>
          <a:off x="395536" y="1268760"/>
          <a:ext cx="37444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594328"/>
              </p:ext>
            </p:extLst>
          </p:nvPr>
        </p:nvGraphicFramePr>
        <p:xfrm>
          <a:off x="4283968" y="1340768"/>
          <a:ext cx="46805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3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7339"/>
            <a:ext cx="7754565" cy="7653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примеры распределения числа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законченных случаев по МО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35617778"/>
              </p:ext>
            </p:extLst>
          </p:nvPr>
        </p:nvGraphicFramePr>
        <p:xfrm>
          <a:off x="395536" y="1340768"/>
          <a:ext cx="4464496" cy="5111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10904217"/>
              </p:ext>
            </p:extLst>
          </p:nvPr>
        </p:nvGraphicFramePr>
        <p:xfrm>
          <a:off x="4499992" y="1340768"/>
          <a:ext cx="4752528" cy="505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3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4" y="287339"/>
            <a:ext cx="7566099" cy="6933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примеры распределения числа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 по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00286975"/>
              </p:ext>
            </p:extLst>
          </p:nvPr>
        </p:nvGraphicFramePr>
        <p:xfrm>
          <a:off x="323528" y="1268760"/>
          <a:ext cx="37444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6129181"/>
              </p:ext>
            </p:extLst>
          </p:nvPr>
        </p:nvGraphicFramePr>
        <p:xfrm>
          <a:off x="4211960" y="1340768"/>
          <a:ext cx="5256584" cy="471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1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287339"/>
            <a:ext cx="7538541" cy="6933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примеры распределения числа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законченных случаев по МО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43861597"/>
              </p:ext>
            </p:extLst>
          </p:nvPr>
        </p:nvGraphicFramePr>
        <p:xfrm>
          <a:off x="251520" y="1412776"/>
          <a:ext cx="4608512" cy="496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60433235"/>
              </p:ext>
            </p:extLst>
          </p:nvPr>
        </p:nvGraphicFramePr>
        <p:xfrm>
          <a:off x="4463480" y="1412776"/>
          <a:ext cx="4680520" cy="4463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681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7339"/>
            <a:ext cx="7610549" cy="4773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примеры распределения числа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законченных случаев по МО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12389506"/>
              </p:ext>
            </p:extLst>
          </p:nvPr>
        </p:nvGraphicFramePr>
        <p:xfrm>
          <a:off x="1619672" y="1268760"/>
          <a:ext cx="64807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32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747" y="1833197"/>
            <a:ext cx="7704992" cy="674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683" name="Прямоугольник 11"/>
          <p:cNvSpPr>
            <a:spLocks noChangeArrowheads="1"/>
          </p:cNvSpPr>
          <p:nvPr/>
        </p:nvSpPr>
        <p:spPr bwMode="auto">
          <a:xfrm>
            <a:off x="4411407" y="2348880"/>
            <a:ext cx="460807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осуществляется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соответствии кодов МКБ-10 модели пациента, вида лечения и метода лечения аналогичным параметрам, установленным разделом I перечня видов ВМП, включенных в базовую программу ОМС. В случае если хотя бы один из вышеуказанных параметров не соответствует разделу I перечня видов ВМП, включенных в базовую программу ОМС, оплата случая оказания медицинской помощи осуществляется в рамках специализированной медицинской помощи по соответствующей КСГ исходя из выполненной хирургической операции и (или) других применяемых медицинских технологий. </a:t>
            </a:r>
          </a:p>
        </p:txBody>
      </p:sp>
      <p:sp>
        <p:nvSpPr>
          <p:cNvPr id="71684" name="Прямоугольник 4"/>
          <p:cNvSpPr>
            <a:spLocks noChangeArrowheads="1"/>
          </p:cNvSpPr>
          <p:nvPr/>
        </p:nvSpPr>
        <p:spPr bwMode="auto">
          <a:xfrm>
            <a:off x="107504" y="2348880"/>
            <a:ext cx="405011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исключением высокотехнологичной медицинской помощи согласно разделу I перечня видов ВМП, включенных в базовую программу ОМС, оплачивается за фактическое количество законченных случаев по КСГ по тарифам, установленным Тарифным соглашением, согласно счетам и реестру счетов по установленной форме, в пределах объемов и соответствующей им стоимости медицинской помощи по территориальной Программе ОМС, установленных решением Комиссии по разработке территориальной программы ОМС в Томской области, в разрезе каждой СМО.</a:t>
            </a:r>
          </a:p>
          <a:p>
            <a:pPr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486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оплаты медицинской помощи, 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оказываемой в стационарных условиях </a:t>
            </a:r>
            <a:r>
              <a:rPr lang="en-US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37) </a:t>
            </a:r>
            <a:endParaRPr lang="ru-RU" sz="1800" b="1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41197" y="1113587"/>
            <a:ext cx="3816424" cy="9361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помощь, оказываемая в стационарных условиях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4955358" y="907437"/>
            <a:ext cx="3672408" cy="111104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Отнесение случая оказания медицинской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помощи к ВМП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4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99592" y="1700808"/>
            <a:ext cx="7704856" cy="72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-6093"/>
            <a:ext cx="8640960" cy="4046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Хирургические операции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48688"/>
              </p:ext>
            </p:extLst>
          </p:nvPr>
        </p:nvGraphicFramePr>
        <p:xfrm>
          <a:off x="0" y="2506229"/>
          <a:ext cx="9085666" cy="3812755"/>
        </p:xfrm>
        <a:graphic>
          <a:graphicData uri="http://schemas.openxmlformats.org/drawingml/2006/table">
            <a:tbl>
              <a:tblPr firstRow="1" firstCol="1" bandRow="1"/>
              <a:tblGrid>
                <a:gridCol w="512903"/>
                <a:gridCol w="4558689"/>
                <a:gridCol w="947029"/>
                <a:gridCol w="947029"/>
                <a:gridCol w="1060008"/>
                <a:gridCol w="1060008"/>
              </a:tblGrid>
              <a:tr h="340705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оперативного вмешательства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случаев </a:t>
                      </a:r>
                      <a:endParaRPr lang="ru-RU" sz="1200" b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 общего кол-ва операций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г.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г.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Аппендэктомия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Вскрытие и дренирование флегмоны (абсцесса)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Холецистэктомия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лапароскопическая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Оперативное лечение пахово-бедренной грыжи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Оперативное лечение пупочной грыжи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Ампутация нижней конечности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53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Хирургическая обработка раны или инфицированной ткани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Холецистэктомия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306"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 </a:t>
                      </a: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доброкач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новообразований подкожно-жировой клетчатки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Вскрытие фурункула (карбункула)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53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Пластика передней брюшной стенки с использованием </a:t>
                      </a: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импланта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0213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Аппендэктомия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использованием </a:t>
                      </a: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видеоэндоскопических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технологий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 полипа толстой кишки эндоскопическое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305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Оперативное лечение грыжи передней брюшной стенки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305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Эндоскопическая ретроградная </a:t>
                      </a:r>
                      <a:r>
                        <a:rPr lang="ru-RU" sz="12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папиллосфинктеротомия</a:t>
                      </a: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Эндоскопическая резекция слизистой желудка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 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0,9%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34500"/>
              </p:ext>
            </p:extLst>
          </p:nvPr>
        </p:nvGraphicFramePr>
        <p:xfrm>
          <a:off x="107504" y="548680"/>
          <a:ext cx="8928994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333"/>
                <a:gridCol w="1563835"/>
                <a:gridCol w="1642114"/>
                <a:gridCol w="1726481"/>
                <a:gridCol w="1394231"/>
              </a:tblGrid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(затрат) операций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мес.2015 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мес.2016 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Изменение, абс.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Изменение, 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1-го уровня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2-го уровня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3-го уровня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4-го уровня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-53%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5-го уровня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операции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-55,5%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40138" y="764768"/>
            <a:ext cx="125245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40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548680"/>
            <a:ext cx="9505056" cy="333350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хирургических операций по хирургическому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МО за 7 мес. 2016г.: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49677"/>
              </p:ext>
            </p:extLst>
          </p:nvPr>
        </p:nvGraphicFramePr>
        <p:xfrm>
          <a:off x="107503" y="882030"/>
          <a:ext cx="8928991" cy="5427287"/>
        </p:xfrm>
        <a:graphic>
          <a:graphicData uri="http://schemas.openxmlformats.org/drawingml/2006/table">
            <a:tbl>
              <a:tblPr firstRow="1" firstCol="1" bandRow="1"/>
              <a:tblGrid>
                <a:gridCol w="2004874"/>
                <a:gridCol w="922466"/>
                <a:gridCol w="922466"/>
                <a:gridCol w="922466"/>
                <a:gridCol w="922466"/>
                <a:gridCol w="922466"/>
                <a:gridCol w="782412"/>
                <a:gridCol w="906905"/>
                <a:gridCol w="622470"/>
              </a:tblGrid>
              <a:tr h="866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1-го уровня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2-го уровня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3-го уровня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4-го уровня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5-го уровня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операции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СибГМУ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Минздрава России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СибФНКЦ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ФМБА России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6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«Городская клиническая больница №3»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«Медико-санитарная часть №2»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«ТОКБ»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«МЦ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им.Г.К.Жерлова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«Томская РБ»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Кривошеинская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Шегарская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7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65275"/>
              </p:ext>
            </p:extLst>
          </p:nvPr>
        </p:nvGraphicFramePr>
        <p:xfrm>
          <a:off x="611560" y="1772816"/>
          <a:ext cx="7992889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362528"/>
                <a:gridCol w="1066326"/>
                <a:gridCol w="1292351"/>
                <a:gridCol w="986124"/>
                <a:gridCol w="1192098"/>
                <a:gridCol w="915947"/>
                <a:gridCol w="1177515"/>
              </a:tblGrid>
              <a:tr h="58822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случаев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короткими сроками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Терапевтические КСГ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Хирургические КСГ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(руб.)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к/д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4 231 298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1 315 308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2 915 990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к/д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5 107 025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1 660 010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3 447 015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к/д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8 099 324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2 731 006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5 368 318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17 437 648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5 706 325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11 731 323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-396552" y="332656"/>
            <a:ext cx="10657184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число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 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короткими сроками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71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5"/>
            <a:ext cx="7826573" cy="2880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245356"/>
              </p:ext>
            </p:extLst>
          </p:nvPr>
        </p:nvGraphicFramePr>
        <p:xfrm>
          <a:off x="35497" y="260648"/>
          <a:ext cx="9108503" cy="6122970"/>
        </p:xfrm>
        <a:graphic>
          <a:graphicData uri="http://schemas.openxmlformats.org/drawingml/2006/table">
            <a:tbl>
              <a:tblPr firstRow="1" firstCol="1" bandRow="1"/>
              <a:tblGrid>
                <a:gridCol w="1124418"/>
                <a:gridCol w="613385"/>
                <a:gridCol w="715013"/>
                <a:gridCol w="715013"/>
                <a:gridCol w="511034"/>
                <a:gridCol w="511034"/>
                <a:gridCol w="397870"/>
                <a:gridCol w="510312"/>
                <a:gridCol w="510312"/>
                <a:gridCol w="715735"/>
                <a:gridCol w="715735"/>
                <a:gridCol w="623476"/>
                <a:gridCol w="623476"/>
                <a:gridCol w="410845"/>
                <a:gridCol w="410845"/>
              </a:tblGrid>
              <a:tr h="1699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мес.2015 г.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мес.2016 г.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6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госпитализаций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 с коротким сроком лечения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случаев с коротким сроком лечения от общего кол-ва госпитализаций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стоимость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госпитализаций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случаев с коротким сроком лечения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случаев с коротким сроком лечения от общего кол-ва госпитализаций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Ср.срок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Экст.кол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СибФНКЦ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ФМБА России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679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"Городская клиническая больница №3"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67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СибГМУ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Минздрава России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13 223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18 181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509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"Медико-санитарная часть №2"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243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"ТОКБ"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19 755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18 364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36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"МЦ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им.Г.К.Жерлова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339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"Томская РБ"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11 186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509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"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Кривошеинская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15 661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339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"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Шегарская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10 749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  <a:tr h="243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7 178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13 298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15 364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52" marR="46452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46571" y="1870651"/>
            <a:ext cx="16121603" cy="43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8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317989" y="2996713"/>
            <a:ext cx="8459665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41368-14CC-45AB-8B72-D6E9EAC7836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82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1"/>
          <p:cNvSpPr>
            <a:spLocks/>
          </p:cNvSpPr>
          <p:nvPr/>
        </p:nvSpPr>
        <p:spPr bwMode="auto">
          <a:xfrm>
            <a:off x="971551" y="438151"/>
            <a:ext cx="8064011" cy="139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14" tIns="44207" rIns="88414" bIns="44207"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4246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3732" name="Rectangle 12"/>
          <p:cNvSpPr>
            <a:spLocks noChangeArrowheads="1"/>
          </p:cNvSpPr>
          <p:nvPr/>
        </p:nvSpPr>
        <p:spPr bwMode="auto">
          <a:xfrm>
            <a:off x="321911" y="854839"/>
            <a:ext cx="8464062" cy="165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031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Клинико-статистические группы (КСГ) – это классификация стационарных случаев в группы, клинически однородные и сходные по средней ресурсоемкости. Под ресурсоемкостью понимается не только близкая средняя стоимость, но также близкая структура затрат и набор используемых клинических ресурсов.</a:t>
            </a:r>
            <a:endParaRPr lang="ru-RU" altLang="ru-RU" sz="203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606048" y="2499551"/>
            <a:ext cx="2001715" cy="122854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846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Случай стационарного лечения</a:t>
            </a:r>
            <a:endParaRPr lang="ru-RU" sz="1846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846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4" name="Rectangle 12"/>
          <p:cNvSpPr>
            <a:spLocks noChangeArrowheads="1"/>
          </p:cNvSpPr>
          <p:nvPr/>
        </p:nvSpPr>
        <p:spPr bwMode="auto">
          <a:xfrm>
            <a:off x="217613" y="3012856"/>
            <a:ext cx="2072054" cy="660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46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Хирургические группы</a:t>
            </a:r>
          </a:p>
        </p:txBody>
      </p: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6554502" y="2882757"/>
            <a:ext cx="2464777" cy="660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46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Терапевтические группы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17613" y="4401363"/>
            <a:ext cx="1642697" cy="124649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Код операции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Номенклатурой медицинских услуг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6710989" y="3986634"/>
            <a:ext cx="2253499" cy="23839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846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диагноз (МКБ-10)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полного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кода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МКБ-10,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включая знаки после точки (использование трехзначных кодов не допускается)</a:t>
            </a:r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572858" y="3229193"/>
            <a:ext cx="981645" cy="45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884368" y="3571421"/>
            <a:ext cx="0" cy="3133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289667" y="3212976"/>
            <a:ext cx="1281476" cy="17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036093" y="3718706"/>
            <a:ext cx="5736" cy="6123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76200" y="135466"/>
            <a:ext cx="8960296" cy="4852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КСГ (пункт 38)</a:t>
            </a:r>
            <a:endParaRPr lang="ru-RU" sz="1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33816" y="4509120"/>
            <a:ext cx="432068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Дополнительные </a:t>
            </a:r>
          </a:p>
          <a:p>
            <a:pPr algn="ctr">
              <a:spcAft>
                <a:spcPts val="0"/>
              </a:spcAft>
            </a:pPr>
            <a:r>
              <a:rPr lang="ru-RU" sz="1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классификационные </a:t>
            </a:r>
            <a:r>
              <a:rPr lang="ru-RU" sz="15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критерии:</a:t>
            </a:r>
          </a:p>
          <a:p>
            <a:pPr indent="457200">
              <a:spcAft>
                <a:spcPts val="0"/>
              </a:spcAft>
            </a:pPr>
            <a:r>
              <a:rPr lang="ru-RU" sz="1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возрастная категория пациента;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сопутствующий </a:t>
            </a:r>
            <a:r>
              <a:rPr lang="ru-RU" sz="1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диагноз или осложнения 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1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заболевания </a:t>
            </a:r>
            <a:r>
              <a:rPr lang="ru-RU" sz="1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коду МКБ-10;</a:t>
            </a:r>
          </a:p>
          <a:p>
            <a:pPr indent="457200">
              <a:spcAft>
                <a:spcPts val="0"/>
              </a:spcAft>
            </a:pPr>
            <a:r>
              <a:rPr lang="ru-RU" sz="1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пол;</a:t>
            </a:r>
          </a:p>
          <a:p>
            <a:pPr indent="457200">
              <a:spcAft>
                <a:spcPts val="0"/>
              </a:spcAft>
            </a:pPr>
            <a:r>
              <a:rPr lang="ru-RU" sz="1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длительность лечения</a:t>
            </a:r>
            <a:endParaRPr lang="ru-RU" sz="1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60FF0-222D-4167-9AEC-76EBE0A367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1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Прямоугольник 3"/>
          <p:cNvSpPr>
            <a:spLocks noChangeArrowheads="1"/>
          </p:cNvSpPr>
          <p:nvPr/>
        </p:nvSpPr>
        <p:spPr bwMode="auto">
          <a:xfrm>
            <a:off x="291155" y="3717032"/>
            <a:ext cx="88919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ССксг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БС *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КЗксг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КУксг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КУСмо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КСЛП</a:t>
            </a:r>
            <a:endParaRPr lang="ru-RU" altLang="ru-RU" sz="25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76200" y="4357464"/>
            <a:ext cx="3166805" cy="2023864"/>
          </a:xfrm>
          <a:prstGeom prst="upArrowCallout">
            <a:avLst>
              <a:gd name="adj1" fmla="val 25000"/>
              <a:gd name="adj2" fmla="val 74286"/>
              <a:gd name="adj3" fmla="val 9410"/>
              <a:gd name="adj4" fmla="val 8459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 – базовая ставка финансового обеспечения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31)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 (16 372,23 руб.)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79513" y="675542"/>
            <a:ext cx="3240359" cy="3035214"/>
          </a:xfrm>
          <a:prstGeom prst="downArrowCallout">
            <a:avLst>
              <a:gd name="adj1" fmla="val 25000"/>
              <a:gd name="adj2" fmla="val 82061"/>
              <a:gd name="adj3" fmla="val 15300"/>
              <a:gd name="adj4" fmla="val 803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КЗксг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относительной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затратоемкости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КСГ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19)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347864" y="4295106"/>
            <a:ext cx="2736304" cy="2086222"/>
          </a:xfrm>
          <a:prstGeom prst="upArrowCallout">
            <a:avLst>
              <a:gd name="adj1" fmla="val 25000"/>
              <a:gd name="adj2" fmla="val 51546"/>
              <a:gd name="adj3" fmla="val 12219"/>
              <a:gd name="adj4" fmla="val 821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КУксг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управленческий коэффициент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КСГ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531514" y="681817"/>
            <a:ext cx="2792124" cy="3028939"/>
          </a:xfrm>
          <a:prstGeom prst="downArrowCallout">
            <a:avLst>
              <a:gd name="adj1" fmla="val 25000"/>
              <a:gd name="adj2" fmla="val 70345"/>
              <a:gd name="adj3" fmla="val 15300"/>
              <a:gd name="adj4" fmla="val 803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КУСмо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уровня оказания медицинской помощи в медицинской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33)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6228820" y="4357464"/>
            <a:ext cx="2807676" cy="2016223"/>
          </a:xfrm>
          <a:prstGeom prst="upArrowCallout">
            <a:avLst>
              <a:gd name="adj1" fmla="val 25000"/>
              <a:gd name="adj2" fmla="val 75193"/>
              <a:gd name="adj3" fmla="val 11950"/>
              <a:gd name="adj4" fmla="val 8304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КДмо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территориальной дифференциации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32)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6443481" y="688094"/>
            <a:ext cx="2593015" cy="2974084"/>
          </a:xfrm>
          <a:prstGeom prst="downArrowCallout">
            <a:avLst>
              <a:gd name="adj1" fmla="val 25000"/>
              <a:gd name="adj2" fmla="val 73856"/>
              <a:gd name="adj3" fmla="val 14158"/>
              <a:gd name="adj4" fmla="val 815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КСЛП – коэффициент сложности лечения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34)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76200" y="135466"/>
            <a:ext cx="8960296" cy="48522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одного случая лечения в стационаре по КСГ </a:t>
            </a: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 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формуле (пункт 41):</a:t>
            </a:r>
            <a:endParaRPr lang="ru-RU" alt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1253"/>
            <a:ext cx="9143999" cy="75345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лечения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</a:t>
            </a: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41):</a:t>
            </a:r>
            <a:endParaRPr lang="ru-RU" alt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621044614"/>
              </p:ext>
            </p:extLst>
          </p:nvPr>
        </p:nvGraphicFramePr>
        <p:xfrm>
          <a:off x="179512" y="1052736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2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899747" y="1833197"/>
            <a:ext cx="7704992" cy="674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851" name="Прямоугольник 2"/>
          <p:cNvSpPr>
            <a:spLocks noChangeArrowheads="1"/>
          </p:cNvSpPr>
          <p:nvPr/>
        </p:nvSpPr>
        <p:spPr bwMode="auto">
          <a:xfrm>
            <a:off x="0" y="476673"/>
            <a:ext cx="925252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ru-RU" sz="1600" b="1" dirty="0"/>
          </a:p>
          <a:p>
            <a:pPr>
              <a:tabLst>
                <a:tab pos="1431925" algn="l"/>
              </a:tabLs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17 «Язва желудка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ДПК»,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29 «Легкие дерматозы»,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83 «Неврологические заболевания, лечение с применением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ботулотоксина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84 «Комплексное лечение заболеваний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нерв. системы с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препаратов иммуноглобулина»,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95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Дорсопатии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спондилопатии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остеопатии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153 «Ремонт и замена речевого процессора»,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189 «Болезни пищевода, гастрит, дуоденит, другие болезни желудка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ДПК»,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191 «Болезни желчного пузыря»,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193 «Гипертоническая болезнь в стадии обострения»,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194 «Стенокардия (кроме нестабильной), хроническая болезнь сердца (уровень 1)»,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198 «Бронхит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необструктивный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симптомы и признаки, относящиеся к органам дыхания»,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224 «Болезни предстательной железы»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237 «Операции на коже, подкожной клетчатке, придатках кожи (уровень 1)»,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247 «Артрозы, другие поражения суставов, болезни мягких тканей»,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253 «Открытые раны, поверхностные, другие и неуточненные травмы»,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265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Аппендэктомия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взрослые (уровень 1)»,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266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Аппендэктомия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взрослые (уровень 2)»,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267 «Операции по поводу грыж, взрослые (уровень 1)»,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268 «Операции по поводу грыж, взрослые (уровень 2)»,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269 «Операции по поводу грыж, взрослые (уровень 3)»,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295 «Лечение с применением генно-инженерных биологических препаратов в случае отсутствия эффективности базисной терапии»,</a:t>
            </a:r>
          </a:p>
          <a:p>
            <a:pPr>
              <a:tabLst>
                <a:tab pos="1431925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КСГ № 299 «Установка, замена, заправка помп для лекарственных препаратов».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53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КУСмо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применяется при расчете стоимости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по следующим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КСГ (пункт 41)</a:t>
            </a:r>
            <a:endParaRPr lang="ru-RU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69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899747" y="1833197"/>
            <a:ext cx="7704992" cy="674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947" name="Прямоугольник 2"/>
          <p:cNvSpPr>
            <a:spLocks noChangeArrowheads="1"/>
          </p:cNvSpPr>
          <p:nvPr/>
        </p:nvSpPr>
        <p:spPr bwMode="auto">
          <a:xfrm>
            <a:off x="111855" y="665312"/>
            <a:ext cx="8924641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Clr>
                <a:srgbClr val="1ADE57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перевода пациента из одного отделения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отделение этой же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окончания оказания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заболеванием одного класса МКБ-10,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законченный случай лечения данного пациента оплачивается в рамках одного случая лечения по КСГ с наибольшей стоимостью лечения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1ADE57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переводе пациента из одного отделения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в случае, если это обусловлено возникновением (наличием)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заболевания или состояния, входящего в другой класс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МКБ-10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являющегося следствием закономерного прогрессирования основного заболевания, внутрибольничной инфекции или осложнением основного заболевания,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при переводе пациента из одной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другую, оба случая лечения заболевания подлежат 100%-ой оплате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соответствующих КСГ, за исключением сверхкоротких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486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переводе пациента (пункт 46)</a:t>
            </a:r>
            <a:endParaRPr lang="ru-RU" sz="2000" b="1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1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9924" y="1833197"/>
            <a:ext cx="7577504" cy="6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16632"/>
            <a:ext cx="8928992" cy="548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Сверхкороткие случаи лечения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проведения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хирургических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47):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311" y="55172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Случаи оказания медицинской помощи с проведением хирургических операций и (или) применением других медицинских технологий вне зависимости от длительности лечения оплачиваются в размере 100% от стоимости законченного случая.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69232410"/>
              </p:ext>
            </p:extLst>
          </p:nvPr>
        </p:nvGraphicFramePr>
        <p:xfrm>
          <a:off x="107505" y="764705"/>
          <a:ext cx="8784976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471A-29A8-4BA9-B149-E1B4DE14CA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19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99592" y="1700808"/>
            <a:ext cx="7704856" cy="72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216024"/>
            <a:ext cx="8640960" cy="4046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16632"/>
            <a:ext cx="8928992" cy="548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повторной госпитализации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(пункт 48)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80381985"/>
              </p:ext>
            </p:extLst>
          </p:nvPr>
        </p:nvGraphicFramePr>
        <p:xfrm>
          <a:off x="100832" y="216024"/>
          <a:ext cx="8719640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33518231"/>
              </p:ext>
            </p:extLst>
          </p:nvPr>
        </p:nvGraphicFramePr>
        <p:xfrm>
          <a:off x="0" y="2996952"/>
          <a:ext cx="8964488" cy="3848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21810-C63C-4CB7-BD69-6F9238A842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1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(оформление с голубыми лучами)</Template>
  <TotalTime>3595</TotalTime>
  <Words>3053</Words>
  <Application>Microsoft Office PowerPoint</Application>
  <PresentationFormat>Экран (4:3)</PresentationFormat>
  <Paragraphs>921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Adobe Fangsong Std R</vt:lpstr>
      <vt:lpstr>Arial</vt:lpstr>
      <vt:lpstr>Arial Narrow</vt:lpstr>
      <vt:lpstr>Calibri</vt:lpstr>
      <vt:lpstr>Calibri Light</vt:lpstr>
      <vt:lpstr>Courier New</vt:lpstr>
      <vt:lpstr>Georgia</vt:lpstr>
      <vt:lpstr>Times New Roman</vt:lpstr>
      <vt:lpstr>Wingdings</vt:lpstr>
      <vt:lpstr>Blue Segoe 4-3 template-template_April-17-2007</vt:lpstr>
      <vt:lpstr>Белый текст и шрифт Courier для слайдов с кодом</vt:lpstr>
      <vt:lpstr>Ретро</vt:lpstr>
      <vt:lpstr>  Порядок оплаты медицинской помощи, оказываемой в стационарных условиях  2016 г.</vt:lpstr>
      <vt:lpstr>Порядок оплаты медицинской помощи,  оказываемой в стационарных условиях (пункт 37) </vt:lpstr>
      <vt:lpstr>Презентация PowerPoint</vt:lpstr>
      <vt:lpstr>Стоимость одного случая лечения в стационаре по КСГ  определяется  по формуле (пункт 41):</vt:lpstr>
      <vt:lpstr>Коэффициент сложности лечения пациента (пункт 41):</vt:lpstr>
      <vt:lpstr>   КУСмо не применяется при расчете стоимости  случая лечения по следующим КСГ (пункт 41)</vt:lpstr>
      <vt:lpstr>При переводе пациента (пункт 46)</vt:lpstr>
      <vt:lpstr>Презентация PowerPoint</vt:lpstr>
      <vt:lpstr>Презентация PowerPoint</vt:lpstr>
      <vt:lpstr>Презентация PowerPoint</vt:lpstr>
      <vt:lpstr>Некоторые итоги оказания медицинской помощи в условиях стационара по профилю «хирургия»  за 7 месяцев 2016 года</vt:lpstr>
      <vt:lpstr>Сведения о медицинской помощи, оказанной в условиях круглосуточного стационара по профилю «хирургия» за 7 месяцев 2016 года </vt:lpstr>
      <vt:lpstr>Распределение по хирургическим/терапевтическим КСГ по отдельным МО: </vt:lpstr>
      <vt:lpstr>Презентация PowerPoint</vt:lpstr>
      <vt:lpstr>Некоторые примеры распределения числа  законченных случаев по МО</vt:lpstr>
      <vt:lpstr>Некоторые примеры распределения числа  законченных случаев по МО</vt:lpstr>
      <vt:lpstr>Некоторые примеры распределения числа  законченных случаев по МО</vt:lpstr>
      <vt:lpstr>Некоторые примеры распределения числа  законченных случаев по МО</vt:lpstr>
      <vt:lpstr>Некоторые примеры распределения числа  законченных случаев по МО</vt:lpstr>
      <vt:lpstr>Презентация PowerPoint</vt:lpstr>
      <vt:lpstr>Распределение хирургических операций по хирургическому профилю по отдельным МО за 7 мес. 2016г.: </vt:lpstr>
      <vt:lpstr>Презентация PowerPoint</vt:lpstr>
      <vt:lpstr>Распределение по МО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Ирина Владимировна Дружинина</dc:creator>
  <cp:lastModifiedBy>Секиркина Екатерина Витальевна</cp:lastModifiedBy>
  <cp:revision>396</cp:revision>
  <cp:lastPrinted>2016-09-22T06:27:34Z</cp:lastPrinted>
  <dcterms:created xsi:type="dcterms:W3CDTF">2014-10-01T05:51:02Z</dcterms:created>
  <dcterms:modified xsi:type="dcterms:W3CDTF">2016-09-23T02:43:58Z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TC102867099990</vt:lpwstr>
  </property>
</Properties>
</file>